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2" r:id="rId3"/>
    <p:sldId id="285" r:id="rId4"/>
    <p:sldId id="280" r:id="rId5"/>
    <p:sldId id="263" r:id="rId6"/>
    <p:sldId id="264" r:id="rId7"/>
    <p:sldId id="265" r:id="rId8"/>
    <p:sldId id="281" r:id="rId9"/>
    <p:sldId id="282" r:id="rId10"/>
    <p:sldId id="283" r:id="rId11"/>
    <p:sldId id="258" r:id="rId12"/>
    <p:sldId id="259" r:id="rId13"/>
    <p:sldId id="260" r:id="rId14"/>
    <p:sldId id="284" r:id="rId15"/>
    <p:sldId id="267" r:id="rId16"/>
    <p:sldId id="266" r:id="rId17"/>
    <p:sldId id="268" r:id="rId18"/>
    <p:sldId id="269" r:id="rId19"/>
    <p:sldId id="289" r:id="rId20"/>
    <p:sldId id="271" r:id="rId21"/>
    <p:sldId id="270" r:id="rId22"/>
    <p:sldId id="295" r:id="rId23"/>
    <p:sldId id="272" r:id="rId24"/>
    <p:sldId id="273" r:id="rId25"/>
    <p:sldId id="274" r:id="rId26"/>
    <p:sldId id="275" r:id="rId27"/>
    <p:sldId id="278" r:id="rId28"/>
    <p:sldId id="279" r:id="rId29"/>
    <p:sldId id="291" r:id="rId30"/>
    <p:sldId id="293" r:id="rId31"/>
    <p:sldId id="292" r:id="rId32"/>
    <p:sldId id="277" r:id="rId33"/>
    <p:sldId id="297" r:id="rId34"/>
    <p:sldId id="298" r:id="rId35"/>
    <p:sldId id="287" r:id="rId36"/>
    <p:sldId id="296" r:id="rId37"/>
    <p:sldId id="299" r:id="rId38"/>
    <p:sldId id="294" r:id="rId39"/>
  </p:sldIdLst>
  <p:sldSz cx="10058400" cy="7772400"/>
  <p:notesSz cx="7016750" cy="9309100"/>
  <p:defaultTextStyle>
    <a:defPPr>
      <a:defRPr lang="es-MX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93" userDrawn="1">
          <p15:clr>
            <a:srgbClr val="A4A3A4"/>
          </p15:clr>
        </p15:guide>
        <p15:guide id="2" pos="220" userDrawn="1">
          <p15:clr>
            <a:srgbClr val="A4A3A4"/>
          </p15:clr>
        </p15:guide>
        <p15:guide id="3" orient="horz" pos="634" userDrawn="1">
          <p15:clr>
            <a:srgbClr val="A4A3A4"/>
          </p15:clr>
        </p15:guide>
        <p15:guide id="4" pos="61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0408" autoAdjust="0"/>
  </p:normalViewPr>
  <p:slideViewPr>
    <p:cSldViewPr snapToGrid="0">
      <p:cViewPr varScale="1">
        <p:scale>
          <a:sx n="58" d="100"/>
          <a:sy n="58" d="100"/>
        </p:scale>
        <p:origin x="1578" y="84"/>
      </p:cViewPr>
      <p:guideLst>
        <p:guide orient="horz" pos="4693"/>
        <p:guide pos="220"/>
        <p:guide orient="horz" pos="634"/>
        <p:guide pos="61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r>
              <a:rPr lang="es-MX"/>
              <a:t>Formato FO DEV 03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4534" y="0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DE592B81-1E4F-475E-90BB-A883DA83BE2D}" type="datetimeFigureOut">
              <a:rPr lang="es-MX" smtClean="0"/>
              <a:pPr/>
              <a:t>17/03/2022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r>
              <a:rPr lang="es-MX"/>
              <a:t>Formato FO DEV 03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4534" y="8842029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9A4029E-E20F-4118-BE99-178D59B9DCA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407231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r>
              <a:rPr lang="es-MX"/>
              <a:t>Formato FO DEV 03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4534" y="0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3129ADA2-C7A2-48A8-8DF5-533681BBFFDE}" type="datetimeFigureOut">
              <a:rPr lang="es-MX" smtClean="0"/>
              <a:pPr/>
              <a:t>17/03/2022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698500"/>
            <a:ext cx="45180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21823"/>
            <a:ext cx="5613400" cy="4189095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r>
              <a:rPr lang="es-MX"/>
              <a:t>Formato FO DEV 03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4534" y="8842029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90C2263-A2D5-4505-9B51-00F79405B54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1522350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49363" y="698500"/>
            <a:ext cx="4518025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Formato FO</a:t>
            </a:r>
            <a:r>
              <a:rPr lang="es-MX" baseline="0" dirty="0"/>
              <a:t> DEV 03</a:t>
            </a:r>
          </a:p>
          <a:p>
            <a:endParaRPr lang="es-MX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</p:spTree>
    <p:extLst>
      <p:ext uri="{BB962C8B-B14F-4D97-AF65-F5344CB8AC3E}">
        <p14:creationId xmlns:p14="http://schemas.microsoft.com/office/powerpoint/2010/main" val="886668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49363" y="698500"/>
            <a:ext cx="4518025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</p:spTree>
    <p:extLst>
      <p:ext uri="{BB962C8B-B14F-4D97-AF65-F5344CB8AC3E}">
        <p14:creationId xmlns:p14="http://schemas.microsoft.com/office/powerpoint/2010/main" val="4082406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49363" y="698500"/>
            <a:ext cx="4518025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</p:spTree>
    <p:extLst>
      <p:ext uri="{BB962C8B-B14F-4D97-AF65-F5344CB8AC3E}">
        <p14:creationId xmlns:p14="http://schemas.microsoft.com/office/powerpoint/2010/main" val="3371778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49363" y="698500"/>
            <a:ext cx="4518025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</p:spTree>
    <p:extLst>
      <p:ext uri="{BB962C8B-B14F-4D97-AF65-F5344CB8AC3E}">
        <p14:creationId xmlns:p14="http://schemas.microsoft.com/office/powerpoint/2010/main" val="862714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49363" y="698500"/>
            <a:ext cx="4518025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</p:spTree>
    <p:extLst>
      <p:ext uri="{BB962C8B-B14F-4D97-AF65-F5344CB8AC3E}">
        <p14:creationId xmlns:p14="http://schemas.microsoft.com/office/powerpoint/2010/main" val="862714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49363" y="698500"/>
            <a:ext cx="4518025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</p:spTree>
    <p:extLst>
      <p:ext uri="{BB962C8B-B14F-4D97-AF65-F5344CB8AC3E}">
        <p14:creationId xmlns:p14="http://schemas.microsoft.com/office/powerpoint/2010/main" val="1758685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49363" y="698500"/>
            <a:ext cx="4518025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</p:spTree>
    <p:extLst>
      <p:ext uri="{BB962C8B-B14F-4D97-AF65-F5344CB8AC3E}">
        <p14:creationId xmlns:p14="http://schemas.microsoft.com/office/powerpoint/2010/main" val="1190418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49363" y="698500"/>
            <a:ext cx="4518025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</p:spTree>
    <p:extLst>
      <p:ext uri="{BB962C8B-B14F-4D97-AF65-F5344CB8AC3E}">
        <p14:creationId xmlns:p14="http://schemas.microsoft.com/office/powerpoint/2010/main" val="3537721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49363" y="698500"/>
            <a:ext cx="4518025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</p:spTree>
    <p:extLst>
      <p:ext uri="{BB962C8B-B14F-4D97-AF65-F5344CB8AC3E}">
        <p14:creationId xmlns:p14="http://schemas.microsoft.com/office/powerpoint/2010/main" val="23457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49363" y="698500"/>
            <a:ext cx="4518025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</p:spTree>
    <p:extLst>
      <p:ext uri="{BB962C8B-B14F-4D97-AF65-F5344CB8AC3E}">
        <p14:creationId xmlns:p14="http://schemas.microsoft.com/office/powerpoint/2010/main" val="234920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49363" y="698500"/>
            <a:ext cx="4518025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</p:spTree>
    <p:extLst>
      <p:ext uri="{BB962C8B-B14F-4D97-AF65-F5344CB8AC3E}">
        <p14:creationId xmlns:p14="http://schemas.microsoft.com/office/powerpoint/2010/main" val="23492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49363" y="698500"/>
            <a:ext cx="4518025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</p:spTree>
    <p:extLst>
      <p:ext uri="{BB962C8B-B14F-4D97-AF65-F5344CB8AC3E}">
        <p14:creationId xmlns:p14="http://schemas.microsoft.com/office/powerpoint/2010/main" val="16140031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49363" y="698500"/>
            <a:ext cx="4518025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</p:spTree>
    <p:extLst>
      <p:ext uri="{BB962C8B-B14F-4D97-AF65-F5344CB8AC3E}">
        <p14:creationId xmlns:p14="http://schemas.microsoft.com/office/powerpoint/2010/main" val="936133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49363" y="698500"/>
            <a:ext cx="4518025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</p:spTree>
    <p:extLst>
      <p:ext uri="{BB962C8B-B14F-4D97-AF65-F5344CB8AC3E}">
        <p14:creationId xmlns:p14="http://schemas.microsoft.com/office/powerpoint/2010/main" val="6044303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49363" y="698500"/>
            <a:ext cx="4518025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</p:spTree>
    <p:extLst>
      <p:ext uri="{BB962C8B-B14F-4D97-AF65-F5344CB8AC3E}">
        <p14:creationId xmlns:p14="http://schemas.microsoft.com/office/powerpoint/2010/main" val="1549461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49363" y="698500"/>
            <a:ext cx="4518025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</p:spTree>
    <p:extLst>
      <p:ext uri="{BB962C8B-B14F-4D97-AF65-F5344CB8AC3E}">
        <p14:creationId xmlns:p14="http://schemas.microsoft.com/office/powerpoint/2010/main" val="8307595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49363" y="698500"/>
            <a:ext cx="4518025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</p:spTree>
    <p:extLst>
      <p:ext uri="{BB962C8B-B14F-4D97-AF65-F5344CB8AC3E}">
        <p14:creationId xmlns:p14="http://schemas.microsoft.com/office/powerpoint/2010/main" val="3435833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49363" y="698500"/>
            <a:ext cx="4518025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</p:spTree>
    <p:extLst>
      <p:ext uri="{BB962C8B-B14F-4D97-AF65-F5344CB8AC3E}">
        <p14:creationId xmlns:p14="http://schemas.microsoft.com/office/powerpoint/2010/main" val="40310605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49363" y="698500"/>
            <a:ext cx="4518025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</p:spTree>
    <p:extLst>
      <p:ext uri="{BB962C8B-B14F-4D97-AF65-F5344CB8AC3E}">
        <p14:creationId xmlns:p14="http://schemas.microsoft.com/office/powerpoint/2010/main" val="28310793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49363" y="698500"/>
            <a:ext cx="4518025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</p:spTree>
    <p:extLst>
      <p:ext uri="{BB962C8B-B14F-4D97-AF65-F5344CB8AC3E}">
        <p14:creationId xmlns:p14="http://schemas.microsoft.com/office/powerpoint/2010/main" val="4120645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49363" y="698500"/>
            <a:ext cx="4518025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</p:spTree>
    <p:extLst>
      <p:ext uri="{BB962C8B-B14F-4D97-AF65-F5344CB8AC3E}">
        <p14:creationId xmlns:p14="http://schemas.microsoft.com/office/powerpoint/2010/main" val="22303121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49363" y="698500"/>
            <a:ext cx="4518025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</p:spTree>
    <p:extLst>
      <p:ext uri="{BB962C8B-B14F-4D97-AF65-F5344CB8AC3E}">
        <p14:creationId xmlns:p14="http://schemas.microsoft.com/office/powerpoint/2010/main" val="2230312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49363" y="698500"/>
            <a:ext cx="4518025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</p:spTree>
    <p:extLst>
      <p:ext uri="{BB962C8B-B14F-4D97-AF65-F5344CB8AC3E}">
        <p14:creationId xmlns:p14="http://schemas.microsoft.com/office/powerpoint/2010/main" val="16140031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49363" y="698500"/>
            <a:ext cx="4518025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</p:spTree>
    <p:extLst>
      <p:ext uri="{BB962C8B-B14F-4D97-AF65-F5344CB8AC3E}">
        <p14:creationId xmlns:p14="http://schemas.microsoft.com/office/powerpoint/2010/main" val="22303121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49363" y="698500"/>
            <a:ext cx="4518025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</p:spTree>
    <p:extLst>
      <p:ext uri="{BB962C8B-B14F-4D97-AF65-F5344CB8AC3E}">
        <p14:creationId xmlns:p14="http://schemas.microsoft.com/office/powerpoint/2010/main" val="9761303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e722d53ff3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752475"/>
            <a:ext cx="4862513" cy="3757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6" name="Google Shape;956;ge722d53ff3_0_268:notes"/>
          <p:cNvSpPr txBox="1">
            <a:spLocks noGrp="1"/>
          </p:cNvSpPr>
          <p:nvPr>
            <p:ph type="body" idx="1"/>
          </p:nvPr>
        </p:nvSpPr>
        <p:spPr>
          <a:xfrm>
            <a:off x="688816" y="4759643"/>
            <a:ext cx="5510432" cy="4509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ge722d53ff3_0_268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84781" cy="50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Formato FO DEV 03</a:t>
            </a:r>
            <a:endParaRPr/>
          </a:p>
        </p:txBody>
      </p:sp>
      <p:sp>
        <p:nvSpPr>
          <p:cNvPr id="958" name="Google Shape;958;ge722d53ff3_0_268:notes"/>
          <p:cNvSpPr txBox="1">
            <a:spLocks noGrp="1"/>
          </p:cNvSpPr>
          <p:nvPr>
            <p:ph type="ftr" idx="11"/>
          </p:nvPr>
        </p:nvSpPr>
        <p:spPr>
          <a:xfrm>
            <a:off x="0" y="9517546"/>
            <a:ext cx="2984781" cy="50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Formato FO DEV 03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789274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49363" y="698500"/>
            <a:ext cx="4518025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</p:spTree>
    <p:extLst>
      <p:ext uri="{BB962C8B-B14F-4D97-AF65-F5344CB8AC3E}">
        <p14:creationId xmlns:p14="http://schemas.microsoft.com/office/powerpoint/2010/main" val="32768831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49363" y="698500"/>
            <a:ext cx="4518025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</p:spTree>
    <p:extLst>
      <p:ext uri="{BB962C8B-B14F-4D97-AF65-F5344CB8AC3E}">
        <p14:creationId xmlns:p14="http://schemas.microsoft.com/office/powerpoint/2010/main" val="1803208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49363" y="698500"/>
            <a:ext cx="4518025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</p:spTree>
    <p:extLst>
      <p:ext uri="{BB962C8B-B14F-4D97-AF65-F5344CB8AC3E}">
        <p14:creationId xmlns:p14="http://schemas.microsoft.com/office/powerpoint/2010/main" val="3008208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49363" y="698500"/>
            <a:ext cx="4518025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</p:spTree>
    <p:extLst>
      <p:ext uri="{BB962C8B-B14F-4D97-AF65-F5344CB8AC3E}">
        <p14:creationId xmlns:p14="http://schemas.microsoft.com/office/powerpoint/2010/main" val="1947202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49363" y="698500"/>
            <a:ext cx="4518025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</p:spTree>
    <p:extLst>
      <p:ext uri="{BB962C8B-B14F-4D97-AF65-F5344CB8AC3E}">
        <p14:creationId xmlns:p14="http://schemas.microsoft.com/office/powerpoint/2010/main" val="779738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49363" y="698500"/>
            <a:ext cx="4518025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</p:spTree>
    <p:extLst>
      <p:ext uri="{BB962C8B-B14F-4D97-AF65-F5344CB8AC3E}">
        <p14:creationId xmlns:p14="http://schemas.microsoft.com/office/powerpoint/2010/main" val="779738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49363" y="698500"/>
            <a:ext cx="4518025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</p:spTree>
    <p:extLst>
      <p:ext uri="{BB962C8B-B14F-4D97-AF65-F5344CB8AC3E}">
        <p14:creationId xmlns:p14="http://schemas.microsoft.com/office/powerpoint/2010/main" val="779738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49363" y="698500"/>
            <a:ext cx="4518025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 FO DEV 03</a:t>
            </a:r>
          </a:p>
        </p:txBody>
      </p:sp>
    </p:spTree>
    <p:extLst>
      <p:ext uri="{BB962C8B-B14F-4D97-AF65-F5344CB8AC3E}">
        <p14:creationId xmlns:p14="http://schemas.microsoft.com/office/powerpoint/2010/main" val="77973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4380" y="2414485"/>
            <a:ext cx="8549640" cy="166602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FC66-7CB1-494F-AC30-39BBC03CF4C2}" type="datetime1">
              <a:rPr lang="es-MX" smtClean="0"/>
              <a:pPr/>
              <a:t>17/03/2022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00FA-34D3-46F4-83E4-DB02FC027E2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B70C-A49C-418D-B1C7-0255341AEA5C}" type="datetime1">
              <a:rPr lang="es-MX" smtClean="0"/>
              <a:pPr/>
              <a:t>17/03/2022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00FA-34D3-46F4-83E4-DB02FC027E2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92340" y="311259"/>
            <a:ext cx="2263140" cy="66317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311259"/>
            <a:ext cx="6621780" cy="663172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E833-0037-4112-ACBF-66E98EA55227}" type="datetime1">
              <a:rPr lang="es-MX" smtClean="0"/>
              <a:pPr/>
              <a:t>17/03/2022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00FA-34D3-46F4-83E4-DB02FC027E2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46F3-60BD-46BE-AAD8-A7201ED0A1EF}" type="datetime1">
              <a:rPr lang="es-MX" smtClean="0"/>
              <a:pPr/>
              <a:t>17/03/2022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00FA-34D3-46F4-83E4-DB02FC027E2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4544" y="3294278"/>
            <a:ext cx="8549640" cy="1700212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0DC1-BCFF-4E78-9606-4AF050613429}" type="datetime1">
              <a:rPr lang="es-MX" smtClean="0"/>
              <a:pPr/>
              <a:t>17/03/2022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00FA-34D3-46F4-83E4-DB02FC027E2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294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294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DA81-EA49-4C43-9614-1FAB87F3A6D0}" type="datetime1">
              <a:rPr lang="es-MX" smtClean="0"/>
              <a:pPr/>
              <a:t>17/03/2022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00FA-34D3-46F4-83E4-DB02FC027E2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2922" y="1739795"/>
            <a:ext cx="4444207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2" y="2464859"/>
            <a:ext cx="4444207" cy="447812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09530" y="1739795"/>
            <a:ext cx="444595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09530" y="2464859"/>
            <a:ext cx="4445953" cy="447812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B18A-D92F-4437-9314-65C2F4892848}" type="datetime1">
              <a:rPr lang="es-MX" smtClean="0"/>
              <a:pPr/>
              <a:t>17/03/2022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00FA-34D3-46F4-83E4-DB02FC027E2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A6C2-E974-49E7-AB88-536AFAA4264B}" type="datetime1">
              <a:rPr lang="es-MX" smtClean="0"/>
              <a:pPr/>
              <a:t>17/03/2022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00FA-34D3-46F4-83E4-DB02FC027E2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3713B-E426-41CA-BD12-8A416F178D79}" type="datetime1">
              <a:rPr lang="es-MX" smtClean="0"/>
              <a:pPr/>
              <a:t>17/03/2022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00FA-34D3-46F4-83E4-DB02FC027E2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3" y="309457"/>
            <a:ext cx="3309144" cy="131699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32557" y="309460"/>
            <a:ext cx="5622926" cy="6633528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2923" y="1626450"/>
            <a:ext cx="3309144" cy="5316538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9110-F33E-4D06-8ECE-2BD2CD65C0E3}" type="datetime1">
              <a:rPr lang="es-MX" smtClean="0"/>
              <a:pPr/>
              <a:t>17/03/2022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00FA-34D3-46F4-83E4-DB02FC027E2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EC10-0F5C-4FC7-ACF6-8356C3CEBCF9}" type="datetime1">
              <a:rPr lang="es-MX" smtClean="0"/>
              <a:pPr/>
              <a:t>17/03/2022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Formato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00FA-34D3-46F4-83E4-DB02FC027E2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2920" y="1813563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02920" y="7203866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CA3E1-784D-4549-8EA4-4CAB18022DFC}" type="datetime1">
              <a:rPr lang="es-MX" smtClean="0"/>
              <a:pPr/>
              <a:t>17/03/2022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36620" y="7203866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/>
              <a:t>Formato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208520" y="7203866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A00FA-34D3-46F4-83E4-DB02FC027E2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ondde.org.mx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6E7AE25-733E-F740-B810-BB4ABD7308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304838"/>
              </p:ext>
            </p:extLst>
          </p:nvPr>
        </p:nvGraphicFramePr>
        <p:xfrm>
          <a:off x="1369616" y="4013200"/>
          <a:ext cx="8318971" cy="1516380"/>
        </p:xfrm>
        <a:graphic>
          <a:graphicData uri="http://schemas.openxmlformats.org/drawingml/2006/table">
            <a:tbl>
              <a:tblPr/>
              <a:tblGrid>
                <a:gridCol w="471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9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295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100" b="1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PROCEDIMIENTO PARA  CLASIFICACIÓN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100" b="1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A LA UNIVERSIADA NACIONAL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79023" marR="79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CLAVE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FO-DEV-03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79023" marR="79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FECHA EMISIÓN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3 de Noviembre del 2008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79023" marR="79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N° REV.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04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79023" marR="79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ÁREA EMISORA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DENI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79023" marR="79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63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ACTUALIZACIÓN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1-Agosto-2012</a:t>
                      </a:r>
                    </a:p>
                  </a:txBody>
                  <a:tcPr marL="79023" marR="79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79023" marR="79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63B4BF-006C-CE47-BE61-AD1795709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9" name="3 CuadroTexto">
            <a:extLst>
              <a:ext uri="{FF2B5EF4-FFF2-40B4-BE49-F238E27FC236}">
                <a16:creationId xmlns:a16="http://schemas.microsoft.com/office/drawing/2014/main" id="{BCEE46C5-030E-5944-AA84-9D24130E2FBF}"/>
              </a:ext>
            </a:extLst>
          </p:cNvPr>
          <p:cNvSpPr txBox="1"/>
          <p:nvPr/>
        </p:nvSpPr>
        <p:spPr>
          <a:xfrm>
            <a:off x="1500808" y="423198"/>
            <a:ext cx="19442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 FO DEV 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59404A-2EBB-014B-879C-EC6E3AB70B95}"/>
              </a:ext>
            </a:extLst>
          </p:cNvPr>
          <p:cNvSpPr txBox="1"/>
          <p:nvPr/>
        </p:nvSpPr>
        <p:spPr>
          <a:xfrm>
            <a:off x="3727376" y="324024"/>
            <a:ext cx="30243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HOTELES SEDE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620821" y="2846142"/>
            <a:ext cx="68167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HOTEL (ES) SEDE </a:t>
            </a:r>
          </a:p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(Nombre, dirección y</a:t>
            </a:r>
          </a:p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fotografía)</a:t>
            </a:r>
          </a:p>
        </p:txBody>
      </p:sp>
    </p:spTree>
    <p:extLst>
      <p:ext uri="{BB962C8B-B14F-4D97-AF65-F5344CB8AC3E}">
        <p14:creationId xmlns:p14="http://schemas.microsoft.com/office/powerpoint/2010/main" val="2816192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EF47BD-DD85-A549-A5C3-213F39563C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7" name="3 CuadroTexto">
            <a:extLst>
              <a:ext uri="{FF2B5EF4-FFF2-40B4-BE49-F238E27FC236}">
                <a16:creationId xmlns:a16="http://schemas.microsoft.com/office/drawing/2014/main" id="{91ABDCCA-F29B-BC40-B559-63F61B607476}"/>
              </a:ext>
            </a:extLst>
          </p:cNvPr>
          <p:cNvSpPr txBox="1"/>
          <p:nvPr/>
        </p:nvSpPr>
        <p:spPr>
          <a:xfrm>
            <a:off x="1500808" y="423198"/>
            <a:ext cx="19442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 FO DEV 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717024-D90C-9B48-9D11-6F20F92231A3}"/>
              </a:ext>
            </a:extLst>
          </p:cNvPr>
          <p:cNvSpPr txBox="1"/>
          <p:nvPr/>
        </p:nvSpPr>
        <p:spPr>
          <a:xfrm>
            <a:off x="3727376" y="324024"/>
            <a:ext cx="30243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EJ: AJEDREZ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048514" y="2846142"/>
            <a:ext cx="83820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PORTADA POR DISCIPLINA</a:t>
            </a:r>
          </a:p>
          <a:p>
            <a:pPr algn="ctr"/>
            <a:endParaRPr lang="es-MX" sz="4400" dirty="0"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(Ajedrez, Atletismo, Básquetbol, etc.) en orden alfabético.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BF1670-B8D1-1E43-8B11-204AFAA793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7" name="3 CuadroTexto">
            <a:extLst>
              <a:ext uri="{FF2B5EF4-FFF2-40B4-BE49-F238E27FC236}">
                <a16:creationId xmlns:a16="http://schemas.microsoft.com/office/drawing/2014/main" id="{2AC56B3F-B64E-8442-9284-3FC12E7E24A5}"/>
              </a:ext>
            </a:extLst>
          </p:cNvPr>
          <p:cNvSpPr txBox="1"/>
          <p:nvPr/>
        </p:nvSpPr>
        <p:spPr>
          <a:xfrm>
            <a:off x="1500808" y="423198"/>
            <a:ext cx="19442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 FO DEV 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900998-8DE8-1E4F-BE1D-B1480102BA90}"/>
              </a:ext>
            </a:extLst>
          </p:cNvPr>
          <p:cNvSpPr txBox="1"/>
          <p:nvPr/>
        </p:nvSpPr>
        <p:spPr>
          <a:xfrm>
            <a:off x="3727376" y="324024"/>
            <a:ext cx="30243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JUNTA TÉCNICA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66599" y="1646976"/>
            <a:ext cx="91252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MINUTA DE LA JUNTA TÉCNICA </a:t>
            </a:r>
          </a:p>
          <a:p>
            <a:pPr algn="ctr"/>
            <a:endParaRPr lang="es-MX" sz="4400" dirty="0"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- Deberá ser la </a:t>
            </a:r>
            <a:r>
              <a:rPr lang="es-MX" sz="4400" u="sng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original,</a:t>
            </a:r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escaneada y firmada por los asistentes. </a:t>
            </a:r>
          </a:p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 - </a:t>
            </a:r>
            <a:r>
              <a:rPr lang="es-MX" sz="4400" u="sng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Cartas de acreditación </a:t>
            </a:r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otorgada por la IES que representan.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28116" y="6767268"/>
            <a:ext cx="9402168" cy="70788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MX" sz="2000" b="1" i="1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IMPORTANTE: Favor de utilizar el formato PDF de Minuta de Junta Técnica. Encuéntralo en la página oficial </a:t>
            </a:r>
            <a:r>
              <a:rPr lang="es-MX" sz="2000" b="1" i="1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hlinkClick r:id="rId4"/>
              </a:rPr>
              <a:t>www.condde.org.mx</a:t>
            </a:r>
            <a:r>
              <a:rPr lang="es-MX" sz="2000" b="1" i="1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D93B0B-49D1-0F4B-B360-63DDA7BC0A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7" name="3 CuadroTexto">
            <a:extLst>
              <a:ext uri="{FF2B5EF4-FFF2-40B4-BE49-F238E27FC236}">
                <a16:creationId xmlns:a16="http://schemas.microsoft.com/office/drawing/2014/main" id="{6C1EAF53-507B-BE49-B522-7A25BD77091A}"/>
              </a:ext>
            </a:extLst>
          </p:cNvPr>
          <p:cNvSpPr txBox="1"/>
          <p:nvPr/>
        </p:nvSpPr>
        <p:spPr>
          <a:xfrm>
            <a:off x="1500808" y="423198"/>
            <a:ext cx="19442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 FO DEV 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24CAE9-036A-8848-9572-4D5462C46D16}"/>
              </a:ext>
            </a:extLst>
          </p:cNvPr>
          <p:cNvSpPr txBox="1"/>
          <p:nvPr/>
        </p:nvSpPr>
        <p:spPr>
          <a:xfrm>
            <a:off x="3727376" y="324024"/>
            <a:ext cx="493253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LISTADO IES PARTICIPANTES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048514" y="2846142"/>
            <a:ext cx="83820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LISTADO DE IES PARTICIPANTES </a:t>
            </a:r>
          </a:p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(Por disciplina, nombre completo y sigla)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01324A-0832-1A4B-B4CD-7F2A0D27D4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0" name="3 CuadroTexto">
            <a:extLst>
              <a:ext uri="{FF2B5EF4-FFF2-40B4-BE49-F238E27FC236}">
                <a16:creationId xmlns:a16="http://schemas.microsoft.com/office/drawing/2014/main" id="{E8253353-490D-8D48-B4B1-3940CDCBB9FD}"/>
              </a:ext>
            </a:extLst>
          </p:cNvPr>
          <p:cNvSpPr txBox="1"/>
          <p:nvPr/>
        </p:nvSpPr>
        <p:spPr>
          <a:xfrm>
            <a:off x="1500808" y="423198"/>
            <a:ext cx="19442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 FO DEV 03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870144-E1A8-7D43-8902-0FF9C8A39E0E}"/>
              </a:ext>
            </a:extLst>
          </p:cNvPr>
          <p:cNvSpPr txBox="1"/>
          <p:nvPr/>
        </p:nvSpPr>
        <p:spPr>
          <a:xfrm>
            <a:off x="3727376" y="324024"/>
            <a:ext cx="493253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LISTADO DE PARTICIPANTES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38170" y="2507588"/>
            <a:ext cx="83820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LISTADO DE PARTICIPANTES  </a:t>
            </a:r>
          </a:p>
          <a:p>
            <a:pPr algn="ctr"/>
            <a:endParaRPr lang="es-MX" sz="4400" dirty="0"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(Por disciplina, IES, Rama y Función)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28115" y="6372821"/>
            <a:ext cx="9402168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MX" sz="2000" b="1" i="1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IMPORTANTE: Favor de incluir a todos los participantes: ATLETAS, ENTRENADORES, MÉDICOS, DELEGADOS, JUECES Y/O ÁRBITROS, COMISIONADOS Y COMITÉ ORGANIZADOR.</a:t>
            </a:r>
          </a:p>
        </p:txBody>
      </p:sp>
    </p:spTree>
    <p:extLst>
      <p:ext uri="{BB962C8B-B14F-4D97-AF65-F5344CB8AC3E}">
        <p14:creationId xmlns:p14="http://schemas.microsoft.com/office/powerpoint/2010/main" val="3313100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E903305-8597-A445-B1C5-701E60C94E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7" name="3 CuadroTexto">
            <a:extLst>
              <a:ext uri="{FF2B5EF4-FFF2-40B4-BE49-F238E27FC236}">
                <a16:creationId xmlns:a16="http://schemas.microsoft.com/office/drawing/2014/main" id="{E6D82C10-449A-6C47-80D0-891713CBE2FE}"/>
              </a:ext>
            </a:extLst>
          </p:cNvPr>
          <p:cNvSpPr txBox="1"/>
          <p:nvPr/>
        </p:nvSpPr>
        <p:spPr>
          <a:xfrm>
            <a:off x="1500808" y="423198"/>
            <a:ext cx="19442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 FO DEV 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06922-21C6-3949-A342-57A10B1782CF}"/>
              </a:ext>
            </a:extLst>
          </p:cNvPr>
          <p:cNvSpPr txBox="1"/>
          <p:nvPr/>
        </p:nvSpPr>
        <p:spPr>
          <a:xfrm>
            <a:off x="3727375" y="324024"/>
            <a:ext cx="44663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CÉDULAS DE INSCRIPCIÓN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58876" y="1644697"/>
            <a:ext cx="83820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CÉDULAS DE INSCRIPCIÓN</a:t>
            </a:r>
          </a:p>
          <a:p>
            <a:pPr algn="ctr"/>
            <a:endParaRPr lang="es-MX" sz="4400" dirty="0"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(Firmadas y selladas por el Delegado Estatal y Coordinador General de la Región)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28116" y="6767268"/>
            <a:ext cx="9402168" cy="70788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MX" sz="2000" b="1" i="1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Únicamente se aceptarán las generadas por el </a:t>
            </a:r>
            <a:r>
              <a:rPr lang="es-MX" sz="2000" b="1" i="1" u="sng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Sistema de Registro del CONDDE. </a:t>
            </a:r>
            <a:r>
              <a:rPr lang="es-MX" sz="2000" b="1" i="1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Imprimir la que corresponde a cada disciplina.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509C1CC-CFF6-DE42-9B9F-5C9E4FB855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8" name="3 CuadroTexto">
            <a:extLst>
              <a:ext uri="{FF2B5EF4-FFF2-40B4-BE49-F238E27FC236}">
                <a16:creationId xmlns:a16="http://schemas.microsoft.com/office/drawing/2014/main" id="{6ECE770F-E6C8-8642-93C2-A576A8AF4598}"/>
              </a:ext>
            </a:extLst>
          </p:cNvPr>
          <p:cNvSpPr txBox="1"/>
          <p:nvPr/>
        </p:nvSpPr>
        <p:spPr>
          <a:xfrm>
            <a:off x="1500808" y="423198"/>
            <a:ext cx="19442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 FO DEV 03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DEF29C-FFEE-9D45-9860-A79E5CE20C16}"/>
              </a:ext>
            </a:extLst>
          </p:cNvPr>
          <p:cNvSpPr txBox="1"/>
          <p:nvPr/>
        </p:nvSpPr>
        <p:spPr>
          <a:xfrm>
            <a:off x="3727376" y="324024"/>
            <a:ext cx="30243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PROGRAMA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38170" y="3162925"/>
            <a:ext cx="83820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PROGRAMA DE COMPETENCIA </a:t>
            </a:r>
          </a:p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Y/O ROLES DE JUEGOS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-3555999" y="457200"/>
            <a:ext cx="29210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33" dirty="0"/>
              <a:t>Formato FO DEV 03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3C23506-7F14-1E44-99D3-8BEA7CFA28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8" name="3 CuadroTexto">
            <a:extLst>
              <a:ext uri="{FF2B5EF4-FFF2-40B4-BE49-F238E27FC236}">
                <a16:creationId xmlns:a16="http://schemas.microsoft.com/office/drawing/2014/main" id="{13904D03-84E3-F84A-85FA-32F93D9070EE}"/>
              </a:ext>
            </a:extLst>
          </p:cNvPr>
          <p:cNvSpPr txBox="1"/>
          <p:nvPr/>
        </p:nvSpPr>
        <p:spPr>
          <a:xfrm>
            <a:off x="1500808" y="423198"/>
            <a:ext cx="19442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 FO DEV 03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1F535-65A6-D742-AB74-7438F96ECB0E}"/>
              </a:ext>
            </a:extLst>
          </p:cNvPr>
          <p:cNvSpPr txBox="1"/>
          <p:nvPr/>
        </p:nvSpPr>
        <p:spPr>
          <a:xfrm>
            <a:off x="3727375" y="324024"/>
            <a:ext cx="605479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CUADROS DE CONCENTRACIÓN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38170" y="2846142"/>
            <a:ext cx="83820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CUADROS DE CONCENTRACIÓN</a:t>
            </a:r>
          </a:p>
          <a:p>
            <a:pPr algn="ctr"/>
            <a:endParaRPr lang="es-MX" sz="4400" dirty="0"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(Resultados por disciplina)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-3555999" y="457200"/>
            <a:ext cx="29210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33" dirty="0"/>
              <a:t>Formato FO DEV 03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8DEABC-3B86-FE47-9B72-84341EBC98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6" name="3 CuadroTexto">
            <a:extLst>
              <a:ext uri="{FF2B5EF4-FFF2-40B4-BE49-F238E27FC236}">
                <a16:creationId xmlns:a16="http://schemas.microsoft.com/office/drawing/2014/main" id="{8AD4FF88-9EB6-CD4F-9584-F44A984A6A50}"/>
              </a:ext>
            </a:extLst>
          </p:cNvPr>
          <p:cNvSpPr txBox="1"/>
          <p:nvPr/>
        </p:nvSpPr>
        <p:spPr>
          <a:xfrm>
            <a:off x="1500808" y="423198"/>
            <a:ext cx="19442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 FO DEV 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A1E40A-5152-4749-982F-C160A52A4900}"/>
              </a:ext>
            </a:extLst>
          </p:cNvPr>
          <p:cNvSpPr txBox="1"/>
          <p:nvPr/>
        </p:nvSpPr>
        <p:spPr>
          <a:xfrm>
            <a:off x="3727376" y="324024"/>
            <a:ext cx="30243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GRÁFICAS</a:t>
            </a:r>
          </a:p>
        </p:txBody>
      </p:sp>
      <p:pic>
        <p:nvPicPr>
          <p:cNvPr id="1026" name="Picture 2" descr="C:\Users\COORTEC\Pictures\grafi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42" y="2354052"/>
            <a:ext cx="8915726" cy="300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AABD9D-8ED3-284B-9E77-73296DA1EF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7" name="3 CuadroTexto">
            <a:extLst>
              <a:ext uri="{FF2B5EF4-FFF2-40B4-BE49-F238E27FC236}">
                <a16:creationId xmlns:a16="http://schemas.microsoft.com/office/drawing/2014/main" id="{F580E030-2B31-1748-ABFD-0AD81489CA86}"/>
              </a:ext>
            </a:extLst>
          </p:cNvPr>
          <p:cNvSpPr txBox="1"/>
          <p:nvPr/>
        </p:nvSpPr>
        <p:spPr>
          <a:xfrm>
            <a:off x="1500808" y="423198"/>
            <a:ext cx="19442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 FO DEV 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6BC366-9FB9-6E40-B1F0-CF96F0C5B2BF}"/>
              </a:ext>
            </a:extLst>
          </p:cNvPr>
          <p:cNvSpPr txBox="1"/>
          <p:nvPr/>
        </p:nvSpPr>
        <p:spPr>
          <a:xfrm>
            <a:off x="3727376" y="324024"/>
            <a:ext cx="30243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CLASIFICADOS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38169" y="1716375"/>
            <a:ext cx="83820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CLASIFICADOS </a:t>
            </a:r>
          </a:p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 LA SIGUIENTE ETAPA: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REGIONAL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UNIVERSIADA NACIONAL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73737" y="6192769"/>
            <a:ext cx="86464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i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Deberá ser el </a:t>
            </a:r>
            <a:r>
              <a:rPr lang="es-MX" sz="2800" b="1" i="1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generado</a:t>
            </a:r>
            <a:r>
              <a:rPr lang="es-MX" sz="2800" b="1" i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por la autoridad (</a:t>
            </a:r>
            <a:r>
              <a:rPr lang="es-MX" sz="2800" b="1" i="1" u="sng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Delegado Estatal, Coordinador General de Región o CNT)</a:t>
            </a:r>
            <a:r>
              <a:rPr lang="es-MX" sz="2800" b="1" i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correspondiente en el Sistema CONDDE.</a:t>
            </a:r>
          </a:p>
        </p:txBody>
      </p:sp>
    </p:spTree>
    <p:extLst>
      <p:ext uri="{BB962C8B-B14F-4D97-AF65-F5344CB8AC3E}">
        <p14:creationId xmlns:p14="http://schemas.microsoft.com/office/powerpoint/2010/main" val="101104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34C27C-3A9C-3843-8A29-082B087E99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500808" y="423198"/>
            <a:ext cx="19442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 FO DEV 03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419F7D-0E5B-474D-9D6F-9577A8C52D59}"/>
              </a:ext>
            </a:extLst>
          </p:cNvPr>
          <p:cNvSpPr txBox="1"/>
          <p:nvPr/>
        </p:nvSpPr>
        <p:spPr>
          <a:xfrm>
            <a:off x="3727376" y="324024"/>
            <a:ext cx="30243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PORTADA</a:t>
            </a:r>
          </a:p>
        </p:txBody>
      </p:sp>
      <p:sp>
        <p:nvSpPr>
          <p:cNvPr id="6" name="4 CuadroTexto"/>
          <p:cNvSpPr txBox="1"/>
          <p:nvPr/>
        </p:nvSpPr>
        <p:spPr>
          <a:xfrm>
            <a:off x="1572816" y="3162925"/>
            <a:ext cx="6912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DEBERÁ SER LA PORTADA OFICIAL DEL EVENTO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75EB8D2-A6E7-A841-B61A-C8C4C32A4F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7" name="3 CuadroTexto">
            <a:extLst>
              <a:ext uri="{FF2B5EF4-FFF2-40B4-BE49-F238E27FC236}">
                <a16:creationId xmlns:a16="http://schemas.microsoft.com/office/drawing/2014/main" id="{AE82E01C-152C-7446-B7F9-5B58A38F1BB2}"/>
              </a:ext>
            </a:extLst>
          </p:cNvPr>
          <p:cNvSpPr txBox="1"/>
          <p:nvPr/>
        </p:nvSpPr>
        <p:spPr>
          <a:xfrm>
            <a:off x="1500808" y="423198"/>
            <a:ext cx="19442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 FO DEV 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E505AB-F550-0E40-8900-14BDCAD14148}"/>
              </a:ext>
            </a:extLst>
          </p:cNvPr>
          <p:cNvSpPr txBox="1"/>
          <p:nvPr/>
        </p:nvSpPr>
        <p:spPr>
          <a:xfrm>
            <a:off x="3727376" y="324024"/>
            <a:ext cx="30243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CLASIFICACIÓN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38170" y="1877954"/>
            <a:ext cx="83820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CLASIFICACIÓN FINAL</a:t>
            </a:r>
          </a:p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POR DISCIPLINA</a:t>
            </a:r>
          </a:p>
          <a:p>
            <a:pPr algn="ctr"/>
            <a:endParaRPr lang="es-MX" sz="4400" dirty="0"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algn="ctr"/>
            <a:r>
              <a:rPr lang="es-MX" sz="36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POR MODALIDAD, PRUEBA Y/O DIVISIÓN.</a:t>
            </a:r>
          </a:p>
          <a:p>
            <a:pPr algn="ctr"/>
            <a:r>
              <a:rPr lang="es-MX" sz="36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“INCLUIR A TODOS LOS PARTICIPANTES”</a:t>
            </a:r>
          </a:p>
          <a:p>
            <a:pPr algn="ctr"/>
            <a:endParaRPr lang="es-MX" sz="4400" dirty="0"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558961-FF4F-9447-9E4C-7C6A666148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7" name="3 CuadroTexto">
            <a:extLst>
              <a:ext uri="{FF2B5EF4-FFF2-40B4-BE49-F238E27FC236}">
                <a16:creationId xmlns:a16="http://schemas.microsoft.com/office/drawing/2014/main" id="{D7BBF23B-A82D-DB4C-868E-12121A312170}"/>
              </a:ext>
            </a:extLst>
          </p:cNvPr>
          <p:cNvSpPr txBox="1"/>
          <p:nvPr/>
        </p:nvSpPr>
        <p:spPr>
          <a:xfrm>
            <a:off x="1500808" y="423198"/>
            <a:ext cx="19442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 FO DEV 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38A990-0756-BA43-AD71-84311537E3EA}"/>
              </a:ext>
            </a:extLst>
          </p:cNvPr>
          <p:cNvSpPr txBox="1"/>
          <p:nvPr/>
        </p:nvSpPr>
        <p:spPr>
          <a:xfrm>
            <a:off x="3727376" y="324024"/>
            <a:ext cx="30243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MEDALLERO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36712" y="2447119"/>
            <a:ext cx="87849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MEDALLERO POR DISCIPLINA</a:t>
            </a:r>
          </a:p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sz="4400" b="1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(Posición, nombre de IES, número de medallas oro, plata y bronce, y total obtenidas).</a:t>
            </a:r>
          </a:p>
          <a:p>
            <a:pPr algn="ctr"/>
            <a:endParaRPr lang="es-MX" sz="4400" dirty="0"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E980D5-5A15-594C-81C7-83B562512A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7" name="3 CuadroTexto">
            <a:extLst>
              <a:ext uri="{FF2B5EF4-FFF2-40B4-BE49-F238E27FC236}">
                <a16:creationId xmlns:a16="http://schemas.microsoft.com/office/drawing/2014/main" id="{D7BBF23B-A82D-DB4C-868E-12121A312170}"/>
              </a:ext>
            </a:extLst>
          </p:cNvPr>
          <p:cNvSpPr txBox="1"/>
          <p:nvPr/>
        </p:nvSpPr>
        <p:spPr>
          <a:xfrm>
            <a:off x="1500808" y="423198"/>
            <a:ext cx="19442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 FO DEV 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38A990-0756-BA43-AD71-84311537E3EA}"/>
              </a:ext>
            </a:extLst>
          </p:cNvPr>
          <p:cNvSpPr txBox="1"/>
          <p:nvPr/>
        </p:nvSpPr>
        <p:spPr>
          <a:xfrm>
            <a:off x="3727376" y="324024"/>
            <a:ext cx="38388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MEDALLERO GENERAL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36712" y="1895517"/>
            <a:ext cx="878497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POR EVENTO: CNU, UNIVERSIADA REGIONAL Y/O NACIONAL.</a:t>
            </a:r>
          </a:p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sz="4400" b="1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(Posición, nombre de IES, número de medallas oro, plata y bronce, y total obtenidas).</a:t>
            </a:r>
          </a:p>
          <a:p>
            <a:pPr algn="ctr"/>
            <a:endParaRPr lang="es-MX" sz="4400" dirty="0"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33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87BED9-BB59-7849-ADE4-876437F743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7" name="3 CuadroTexto">
            <a:extLst>
              <a:ext uri="{FF2B5EF4-FFF2-40B4-BE49-F238E27FC236}">
                <a16:creationId xmlns:a16="http://schemas.microsoft.com/office/drawing/2014/main" id="{FE3709E2-B7B0-9248-8AD7-10D4DE2D2DA5}"/>
              </a:ext>
            </a:extLst>
          </p:cNvPr>
          <p:cNvSpPr txBox="1"/>
          <p:nvPr/>
        </p:nvSpPr>
        <p:spPr>
          <a:xfrm>
            <a:off x="1500808" y="423198"/>
            <a:ext cx="19442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 FO DEV 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4CF0D9-BA0B-4045-B51B-D4B801A35A89}"/>
              </a:ext>
            </a:extLst>
          </p:cNvPr>
          <p:cNvSpPr txBox="1"/>
          <p:nvPr/>
        </p:nvSpPr>
        <p:spPr>
          <a:xfrm>
            <a:off x="3727376" y="324024"/>
            <a:ext cx="30243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PUNTUACIÓN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23017" y="1910115"/>
            <a:ext cx="83820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PUNTUACIÓN POR DISCIPLINA Y RAMA.</a:t>
            </a:r>
          </a:p>
          <a:p>
            <a:pPr algn="ctr"/>
            <a:endParaRPr lang="es-MX" sz="4400" dirty="0"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Individual y por Equipos.</a:t>
            </a:r>
          </a:p>
          <a:p>
            <a:pPr algn="ctr"/>
            <a:endParaRPr lang="es-MX" sz="4400" dirty="0"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algn="ctr"/>
            <a:endParaRPr lang="es-MX" sz="4400" dirty="0"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08420" y="6925797"/>
            <a:ext cx="9462248" cy="7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“REVISAR EL PUNTO DE SISTEMA DE PUNTUACIÓN EN CADA UNO DE LOS ANEXOS”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92C1080-7986-0B4A-8912-2CBF14CF91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6" name="3 CuadroTexto">
            <a:extLst>
              <a:ext uri="{FF2B5EF4-FFF2-40B4-BE49-F238E27FC236}">
                <a16:creationId xmlns:a16="http://schemas.microsoft.com/office/drawing/2014/main" id="{DD62EC0D-B39E-1E41-BA2C-79CD933FECDD}"/>
              </a:ext>
            </a:extLst>
          </p:cNvPr>
          <p:cNvSpPr txBox="1"/>
          <p:nvPr/>
        </p:nvSpPr>
        <p:spPr>
          <a:xfrm>
            <a:off x="1500808" y="423198"/>
            <a:ext cx="19442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 FO DEV 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5FBF4B-6942-8043-A953-DCFE0FB90CB4}"/>
              </a:ext>
            </a:extLst>
          </p:cNvPr>
          <p:cNvSpPr txBox="1"/>
          <p:nvPr/>
        </p:nvSpPr>
        <p:spPr>
          <a:xfrm>
            <a:off x="3727376" y="324024"/>
            <a:ext cx="48324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HOJAS DE ANOTACIÓN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305418" y="2658428"/>
            <a:ext cx="56682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DEBERÁN SER LAS ORIGINALES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207AE1-499A-8242-89BA-586AAB409D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6" name="3 CuadroTexto">
            <a:extLst>
              <a:ext uri="{FF2B5EF4-FFF2-40B4-BE49-F238E27FC236}">
                <a16:creationId xmlns:a16="http://schemas.microsoft.com/office/drawing/2014/main" id="{3DE20400-5F64-FD48-9D44-41418C82ED3A}"/>
              </a:ext>
            </a:extLst>
          </p:cNvPr>
          <p:cNvSpPr txBox="1"/>
          <p:nvPr/>
        </p:nvSpPr>
        <p:spPr>
          <a:xfrm>
            <a:off x="1500808" y="423198"/>
            <a:ext cx="19442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 FO DEV 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88D6EA-D10B-A84F-9763-98E658B2996E}"/>
              </a:ext>
            </a:extLst>
          </p:cNvPr>
          <p:cNvSpPr txBox="1"/>
          <p:nvPr/>
        </p:nvSpPr>
        <p:spPr>
          <a:xfrm>
            <a:off x="3727376" y="324024"/>
            <a:ext cx="30243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FOTOGRAFÍAS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900741" y="2824371"/>
            <a:ext cx="82569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FOTOGRAFÍAS </a:t>
            </a:r>
          </a:p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POR </a:t>
            </a:r>
          </a:p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DISCIPLINA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615789" y="6986711"/>
            <a:ext cx="7442611" cy="401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ENTREGAR GALERIA DE TODO EL EVENTO APARTE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CFBA30-FD34-464F-98A6-240806BEF8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7" name="3 CuadroTexto">
            <a:extLst>
              <a:ext uri="{FF2B5EF4-FFF2-40B4-BE49-F238E27FC236}">
                <a16:creationId xmlns:a16="http://schemas.microsoft.com/office/drawing/2014/main" id="{B8B61099-F609-EC41-9A44-0641476D065D}"/>
              </a:ext>
            </a:extLst>
          </p:cNvPr>
          <p:cNvSpPr txBox="1"/>
          <p:nvPr/>
        </p:nvSpPr>
        <p:spPr>
          <a:xfrm>
            <a:off x="1500808" y="423198"/>
            <a:ext cx="19442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 FO DEV 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FF1D22-D150-664B-B975-B36BBBADA4D6}"/>
              </a:ext>
            </a:extLst>
          </p:cNvPr>
          <p:cNvSpPr txBox="1"/>
          <p:nvPr/>
        </p:nvSpPr>
        <p:spPr>
          <a:xfrm>
            <a:off x="3727375" y="324024"/>
            <a:ext cx="605479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IES PARTICIPANTES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38170" y="3162925"/>
            <a:ext cx="83820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LISTADO GENERAL DE INSTITUCIONES PARTICIPANTES EN TODO EL EVENTO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E44CD71-CF7C-214D-82F1-719B48E7E2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7" name="3 CuadroTexto">
            <a:extLst>
              <a:ext uri="{FF2B5EF4-FFF2-40B4-BE49-F238E27FC236}">
                <a16:creationId xmlns:a16="http://schemas.microsoft.com/office/drawing/2014/main" id="{F8EBCCA1-91FE-934C-89BB-3B72FD3E3943}"/>
              </a:ext>
            </a:extLst>
          </p:cNvPr>
          <p:cNvSpPr txBox="1"/>
          <p:nvPr/>
        </p:nvSpPr>
        <p:spPr>
          <a:xfrm>
            <a:off x="1500808" y="423198"/>
            <a:ext cx="19442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 FO DEV 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4E2E13-C6EC-634D-A5D4-372561945AB9}"/>
              </a:ext>
            </a:extLst>
          </p:cNvPr>
          <p:cNvSpPr txBox="1"/>
          <p:nvPr/>
        </p:nvSpPr>
        <p:spPr>
          <a:xfrm>
            <a:off x="3727376" y="324024"/>
            <a:ext cx="25788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PUNTUACIÓN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048514" y="3019809"/>
            <a:ext cx="83820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TABLA DE PUNTUACIÓN</a:t>
            </a:r>
          </a:p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GENERAL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BFB61CA-D0CA-E04C-8833-4B611D2D6B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7" name="3 CuadroTexto">
            <a:extLst>
              <a:ext uri="{FF2B5EF4-FFF2-40B4-BE49-F238E27FC236}">
                <a16:creationId xmlns:a16="http://schemas.microsoft.com/office/drawing/2014/main" id="{09EBD807-07B6-6744-AFB8-9F279617DE87}"/>
              </a:ext>
            </a:extLst>
          </p:cNvPr>
          <p:cNvSpPr txBox="1"/>
          <p:nvPr/>
        </p:nvSpPr>
        <p:spPr>
          <a:xfrm>
            <a:off x="1500808" y="423198"/>
            <a:ext cx="19442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 FO DEV 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BAC420-E02C-BD4B-8CBA-2371611CB020}"/>
              </a:ext>
            </a:extLst>
          </p:cNvPr>
          <p:cNvSpPr txBox="1"/>
          <p:nvPr/>
        </p:nvSpPr>
        <p:spPr>
          <a:xfrm>
            <a:off x="3727376" y="324024"/>
            <a:ext cx="30243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MEDALLERO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38170" y="3162925"/>
            <a:ext cx="83820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MEDALLERO</a:t>
            </a:r>
          </a:p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GENERAL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A6AE3F-F9CA-4743-8FC5-87833D5614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9" name="3 CuadroTexto">
            <a:extLst>
              <a:ext uri="{FF2B5EF4-FFF2-40B4-BE49-F238E27FC236}">
                <a16:creationId xmlns:a16="http://schemas.microsoft.com/office/drawing/2014/main" id="{39FBA837-75E0-544B-8390-4BCB7FD179DF}"/>
              </a:ext>
            </a:extLst>
          </p:cNvPr>
          <p:cNvSpPr txBox="1"/>
          <p:nvPr/>
        </p:nvSpPr>
        <p:spPr>
          <a:xfrm>
            <a:off x="1500808" y="423198"/>
            <a:ext cx="19442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 FO DEV 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FE035B-1625-ED4B-A0E2-FA5A9C30175B}"/>
              </a:ext>
            </a:extLst>
          </p:cNvPr>
          <p:cNvSpPr txBox="1"/>
          <p:nvPr/>
        </p:nvSpPr>
        <p:spPr>
          <a:xfrm>
            <a:off x="3727375" y="324024"/>
            <a:ext cx="633102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CONCENTRADO DE PARTICIPANTES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49250" y="1093027"/>
            <a:ext cx="943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CONCENTRADO DE PARTICIPANTES UN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08720" y="6978021"/>
            <a:ext cx="823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IMPORTANTE: Únicamente se aceptará éste formato como concentrado de participantes.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960755"/>
              </p:ext>
            </p:extLst>
          </p:nvPr>
        </p:nvGraphicFramePr>
        <p:xfrm>
          <a:off x="203533" y="1679966"/>
          <a:ext cx="9426744" cy="5161110"/>
        </p:xfrm>
        <a:graphic>
          <a:graphicData uri="http://schemas.openxmlformats.org/drawingml/2006/table">
            <a:tbl>
              <a:tblPr/>
              <a:tblGrid>
                <a:gridCol w="168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0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0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0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0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23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23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403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238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238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0403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0238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0238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0238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0238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0403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02383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0238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0403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0403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0403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0403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0403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0403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30403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</a:tblGrid>
              <a:tr h="313900">
                <a:tc gridSpan="29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UNIVERSIADA NACIONAL</a:t>
                      </a:r>
                    </a:p>
                  </a:txBody>
                  <a:tcPr marL="4751" marR="4751" marT="4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253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363"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V= Varonil, F= Femenil, E= Entrenadores</a:t>
                      </a:r>
                    </a:p>
                  </a:txBody>
                  <a:tcPr marL="4751" marR="4751" marT="47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6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660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REGIÓN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REGIÓN I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REGIÓN II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REGIÓN III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REGIÓN IV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REGIÓN V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REGIÓN  VI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REGIÓN VII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REGIÓN  VIII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253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DISCIPLINA 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4751" marR="4751" marT="4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4751" marR="4751" marT="4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4751" marR="4751" marT="4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4751" marR="4751" marT="4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4751" marR="4751" marT="4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4751" marR="4751" marT="4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4751" marR="4751" marT="4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4751" marR="4751" marT="4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4751" marR="4751" marT="4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4751" marR="4751" marT="4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4751" marR="4751" marT="4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4751" marR="4751" marT="4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4751" marR="4751" marT="4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4751" marR="4751" marT="4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4751" marR="4751" marT="4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4751" marR="4751" marT="4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619"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AJEDREZ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619"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ATLETISMO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4619"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BÁDMINTON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4619"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BÁSQUETBOL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4619"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BÁSQUETBOL 3X3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4619"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BÉISBOL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4619"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BOXEO UNIVERSITARIO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4619"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ESCALADA DEPORTIVA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4619"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ESGRIMA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4619"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FÚTBOL ASOCIACIÓN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4619"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FÚTBOL BARDAS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4619"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GIMNASIA AERÓBICA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4619"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HANDBALL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4619"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JUDO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4619"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KARATE DO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2716"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LEV. DE PESAS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4619"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LUCHA UNIVERSITARIA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4619"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RUGBY SEVENS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4619"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SÓFTBOL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4619"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TAEKWONDO 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4619"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TENIS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4619"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TENIS DE MESA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24619"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TIRO CON ARCO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24619"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TOCHITO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24619"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VOLEIBOL DE PLAYA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29253"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VOLEIBOL DE SALA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29253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29253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MÉDICOS AVALADOS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29253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JUECES Y/O ÁRBITROS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35122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DEL.</a:t>
                      </a:r>
                      <a:r>
                        <a:rPr lang="es-MX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INSTITUCIONALES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29253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ESTRUCTURA Y CONDDE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4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29253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4751" marR="4751" marT="47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1" marR="4751" marT="4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960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9DE4ED-5843-7B41-BD11-FA27C3E7FF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0" name="3 CuadroTexto">
            <a:extLst>
              <a:ext uri="{FF2B5EF4-FFF2-40B4-BE49-F238E27FC236}">
                <a16:creationId xmlns:a16="http://schemas.microsoft.com/office/drawing/2014/main" id="{557A9A23-A707-3147-8186-B0F7120F8DDD}"/>
              </a:ext>
            </a:extLst>
          </p:cNvPr>
          <p:cNvSpPr txBox="1"/>
          <p:nvPr/>
        </p:nvSpPr>
        <p:spPr>
          <a:xfrm>
            <a:off x="1500808" y="423198"/>
            <a:ext cx="19442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 FO DEV 03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8F114F-A5A3-D444-9D99-ADD81BDC5231}"/>
              </a:ext>
            </a:extLst>
          </p:cNvPr>
          <p:cNvSpPr txBox="1"/>
          <p:nvPr/>
        </p:nvSpPr>
        <p:spPr>
          <a:xfrm>
            <a:off x="3727376" y="324024"/>
            <a:ext cx="30243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ÍNDICE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572816" y="3162925"/>
            <a:ext cx="6912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DEBE CONTENER TÍTULOS Y NÚMEROS DE PÁGINA</a:t>
            </a:r>
          </a:p>
        </p:txBody>
      </p:sp>
    </p:spTree>
    <p:extLst>
      <p:ext uri="{BB962C8B-B14F-4D97-AF65-F5344CB8AC3E}">
        <p14:creationId xmlns:p14="http://schemas.microsoft.com/office/powerpoint/2010/main" val="597499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8FBA20A-D160-E440-8AB2-504517E604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2" name="3 CuadroTexto">
            <a:extLst>
              <a:ext uri="{FF2B5EF4-FFF2-40B4-BE49-F238E27FC236}">
                <a16:creationId xmlns:a16="http://schemas.microsoft.com/office/drawing/2014/main" id="{F69D0D73-A582-4948-9985-EE8CBF707984}"/>
              </a:ext>
            </a:extLst>
          </p:cNvPr>
          <p:cNvSpPr txBox="1"/>
          <p:nvPr/>
        </p:nvSpPr>
        <p:spPr>
          <a:xfrm>
            <a:off x="1500808" y="423198"/>
            <a:ext cx="19442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 FO DEV 03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207E6A-BF0B-2B4D-A44F-A9FC74AE8EB9}"/>
              </a:ext>
            </a:extLst>
          </p:cNvPr>
          <p:cNvSpPr txBox="1"/>
          <p:nvPr/>
        </p:nvSpPr>
        <p:spPr>
          <a:xfrm>
            <a:off x="3727376" y="324024"/>
            <a:ext cx="30243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CONCENTRADO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49250" y="960497"/>
            <a:ext cx="9432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CONCENTRADO DE PARTICIPANTES</a:t>
            </a:r>
          </a:p>
          <a:p>
            <a:pPr algn="ctr"/>
            <a:r>
              <a:rPr lang="es-MX" sz="28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EVENTOS CLASIFICATORIOS Y/O CNU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22862" y="7232342"/>
            <a:ext cx="8708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IMPORTANTE: Únicamente se aceptará éste formato como concentrado de participantes.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535763"/>
              </p:ext>
            </p:extLst>
          </p:nvPr>
        </p:nvGraphicFramePr>
        <p:xfrm>
          <a:off x="379577" y="1968877"/>
          <a:ext cx="9299245" cy="5102582"/>
        </p:xfrm>
        <a:graphic>
          <a:graphicData uri="http://schemas.openxmlformats.org/drawingml/2006/table">
            <a:tbl>
              <a:tblPr/>
              <a:tblGrid>
                <a:gridCol w="259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9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4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429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</a:t>
                      </a:r>
                      <a:r>
                        <a:rPr lang="es-MX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EVENTO: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720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565">
                <a:tc gridSpan="7">
                  <a:txBody>
                    <a:bodyPr/>
                    <a:lstStyle/>
                    <a:p>
                      <a:pPr algn="r" fontAlgn="ctr"/>
                      <a:r>
                        <a:rPr lang="es-MX" sz="1050" b="0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V= Varonil, F= Femenil, E= Entrenadores IES=Institución de Educación Superior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6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11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SIGLA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BÁDMINTON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355">
                <a:tc rowSpan="2"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ctr" fontAlgn="ctr"/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2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2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2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2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42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42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42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42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42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42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42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42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42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42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42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42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1652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1652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MÉDICOS Y/O DELEGADOS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1652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JUECES Y/O ÁRBITROS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1652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COMITÉ</a:t>
                      </a:r>
                      <a:r>
                        <a:rPr lang="es-MX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ORGANIZADOR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9565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PARTICIPANTES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236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51224C-101B-8F4F-A2CE-A657CCBC03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2" name="3 CuadroTexto">
            <a:extLst>
              <a:ext uri="{FF2B5EF4-FFF2-40B4-BE49-F238E27FC236}">
                <a16:creationId xmlns:a16="http://schemas.microsoft.com/office/drawing/2014/main" id="{F69D0D73-A582-4948-9985-EE8CBF707984}"/>
              </a:ext>
            </a:extLst>
          </p:cNvPr>
          <p:cNvSpPr txBox="1"/>
          <p:nvPr/>
        </p:nvSpPr>
        <p:spPr>
          <a:xfrm>
            <a:off x="1500808" y="423198"/>
            <a:ext cx="19442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 FO DEV 03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207E6A-BF0B-2B4D-A44F-A9FC74AE8EB9}"/>
              </a:ext>
            </a:extLst>
          </p:cNvPr>
          <p:cNvSpPr txBox="1"/>
          <p:nvPr/>
        </p:nvSpPr>
        <p:spPr>
          <a:xfrm>
            <a:off x="3727376" y="324024"/>
            <a:ext cx="30243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CONCENTRADO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12737" y="836623"/>
            <a:ext cx="9432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CONCENTRADO DE PARTICIPANTES</a:t>
            </a:r>
          </a:p>
          <a:p>
            <a:pPr algn="ctr"/>
            <a:r>
              <a:rPr lang="es-MX" sz="32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UNIVERSIADA REGIONAL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91667" y="7336202"/>
            <a:ext cx="868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i="1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IMPORTANTE: Únicamente se aceptará éste formato como concentrado de participantes.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557658"/>
              </p:ext>
            </p:extLst>
          </p:nvPr>
        </p:nvGraphicFramePr>
        <p:xfrm>
          <a:off x="312737" y="1913841"/>
          <a:ext cx="9344300" cy="5389056"/>
        </p:xfrm>
        <a:graphic>
          <a:graphicData uri="http://schemas.openxmlformats.org/drawingml/2006/table">
            <a:tbl>
              <a:tblPr/>
              <a:tblGrid>
                <a:gridCol w="211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3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34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34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34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34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14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14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34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141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141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344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141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7141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7141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7141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7344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7344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7344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73447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469676">
                <a:tc gridSpan="23">
                  <a:txBody>
                    <a:bodyPr/>
                    <a:lstStyle/>
                    <a:p>
                      <a:pPr algn="ctr" fontAlgn="t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CONCENTRADO GENERAL DE PARTICIPANTES</a:t>
                      </a:r>
                      <a:b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s-MX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8" marR="5888" marT="58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51">
                <a:tc gridSpan="23"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UNIVERSIADA</a:t>
                      </a:r>
                      <a:r>
                        <a:rPr lang="es-MX" sz="105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(REGIÓN Y AÑO)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637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12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6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62E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V= Varonil, F= Femenil, E= Entrenadores IES=Institución de Educación Superior</a:t>
                      </a:r>
                    </a:p>
                  </a:txBody>
                  <a:tcPr marL="5888" marR="5888" marT="58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6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637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(NOMBRE DE LA IES)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637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DISCIPLINA 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75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AJEDREZ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875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ATLETISMO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875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BÁSQUETBOL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875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BÁSQUETBOL 3X3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875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BÉISBOL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875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FÚTBOL ASOCIACIÓN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875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FÚTBOL BARDAS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875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HANDBALL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875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RUGBY SEVENS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875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SÓFTBOL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875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TAEKWONDO KYORUGY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875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TENIS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875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TENIS DE MESA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875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TIRO CON ARCO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875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TOCHITO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875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VOLEIBOL DE PLAYA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0637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VOLEIBOL DE SALA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5385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5385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MÉDICOS Y/O DELEGADOS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0124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JUECES Y/O ÁRBITROS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5385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COMITÉ</a:t>
                      </a:r>
                      <a:r>
                        <a:rPr lang="es-MX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ORGANIZADOR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38034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5888" marR="5888" marT="5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88" marR="5888" marT="5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353855">
                <a:tc gridSpan="23">
                  <a:txBody>
                    <a:bodyPr/>
                    <a:lstStyle/>
                    <a:p>
                      <a:pPr algn="ctr" fontAlgn="ctr"/>
                      <a:r>
                        <a:rPr lang="es-MX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NOTA: FAVOR DE AGREGAR LAS COLUMNAS NECESARIAS, PARA QUE SEA UNA SOLA TABLA POR TODA LA ETAPA ESTATAL, INCLUYENDO A TODAS LAS IES PARTICIPANTES.</a:t>
                      </a:r>
                    </a:p>
                  </a:txBody>
                  <a:tcPr marL="5888" marR="5888" marT="58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539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535818-2E5C-7A44-97F3-C493C56D63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8" name="3 CuadroTexto">
            <a:extLst>
              <a:ext uri="{FF2B5EF4-FFF2-40B4-BE49-F238E27FC236}">
                <a16:creationId xmlns:a16="http://schemas.microsoft.com/office/drawing/2014/main" id="{479FC976-970B-0047-B131-813C5132E3F4}"/>
              </a:ext>
            </a:extLst>
          </p:cNvPr>
          <p:cNvSpPr txBox="1"/>
          <p:nvPr/>
        </p:nvSpPr>
        <p:spPr>
          <a:xfrm>
            <a:off x="1500808" y="423198"/>
            <a:ext cx="19442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 FO DEV 03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00915B-94C8-A247-BE79-2757C825DA9F}"/>
              </a:ext>
            </a:extLst>
          </p:cNvPr>
          <p:cNvSpPr txBox="1"/>
          <p:nvPr/>
        </p:nvSpPr>
        <p:spPr>
          <a:xfrm>
            <a:off x="3727376" y="324024"/>
            <a:ext cx="30243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PRENSA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38170" y="2609023"/>
            <a:ext cx="8382059" cy="25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333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NOTAS QUE SE PUBLIQUEN ACERCA DEL EVENTO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471B57-9652-5646-8782-F9F08C244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961" name="Google Shape;961;ge722d53ff3_0_268"/>
          <p:cNvSpPr txBox="1"/>
          <p:nvPr/>
        </p:nvSpPr>
        <p:spPr>
          <a:xfrm>
            <a:off x="1500808" y="423198"/>
            <a:ext cx="19443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33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Formato FO DEV 03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2" name="Google Shape;962;ge722d53ff3_0_268"/>
          <p:cNvSpPr txBox="1"/>
          <p:nvPr/>
        </p:nvSpPr>
        <p:spPr>
          <a:xfrm>
            <a:off x="3727376" y="324062"/>
            <a:ext cx="53111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ANEXOS – BAJAS Y/O PROTESTAS</a:t>
            </a:r>
            <a:endParaRPr sz="2400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8" name="2 CuadroTexto"/>
          <p:cNvSpPr txBox="1"/>
          <p:nvPr/>
        </p:nvSpPr>
        <p:spPr>
          <a:xfrm>
            <a:off x="838170" y="2609023"/>
            <a:ext cx="8382059" cy="25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333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SE DEBERÁN AGREGAR LOS OFICIOS ORIGINALES.</a:t>
            </a:r>
          </a:p>
        </p:txBody>
      </p:sp>
    </p:spTree>
    <p:extLst>
      <p:ext uri="{BB962C8B-B14F-4D97-AF65-F5344CB8AC3E}">
        <p14:creationId xmlns:p14="http://schemas.microsoft.com/office/powerpoint/2010/main" val="2025943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60699C-ACDC-024C-9BF2-7E60FB6F5F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6" name="3 CuadroTexto">
            <a:extLst>
              <a:ext uri="{FF2B5EF4-FFF2-40B4-BE49-F238E27FC236}">
                <a16:creationId xmlns:a16="http://schemas.microsoft.com/office/drawing/2014/main" id="{4F7EAB14-9C67-0F4D-9FBA-23AEE5278694}"/>
              </a:ext>
            </a:extLst>
          </p:cNvPr>
          <p:cNvSpPr txBox="1"/>
          <p:nvPr/>
        </p:nvSpPr>
        <p:spPr>
          <a:xfrm>
            <a:off x="1500808" y="423198"/>
            <a:ext cx="19442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 FO DEV 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CE3A8D-D615-B441-B211-3762FB9486E3}"/>
              </a:ext>
            </a:extLst>
          </p:cNvPr>
          <p:cNvSpPr txBox="1"/>
          <p:nvPr/>
        </p:nvSpPr>
        <p:spPr>
          <a:xfrm>
            <a:off x="3727375" y="324024"/>
            <a:ext cx="543324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PROTOCOLO SANITARIO</a:t>
            </a:r>
          </a:p>
        </p:txBody>
      </p:sp>
    </p:spTree>
    <p:extLst>
      <p:ext uri="{BB962C8B-B14F-4D97-AF65-F5344CB8AC3E}">
        <p14:creationId xmlns:p14="http://schemas.microsoft.com/office/powerpoint/2010/main" val="11301735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FFF7F1F-49E0-B444-9E6D-33B7AAAC6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6" name="3 CuadroTexto">
            <a:extLst>
              <a:ext uri="{FF2B5EF4-FFF2-40B4-BE49-F238E27FC236}">
                <a16:creationId xmlns:a16="http://schemas.microsoft.com/office/drawing/2014/main" id="{A9893B56-8B9B-1E48-9328-44D445F1BE65}"/>
              </a:ext>
            </a:extLst>
          </p:cNvPr>
          <p:cNvSpPr txBox="1"/>
          <p:nvPr/>
        </p:nvSpPr>
        <p:spPr>
          <a:xfrm>
            <a:off x="1500808" y="423198"/>
            <a:ext cx="19442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 FO DEV 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72924E-534B-0042-8FF6-D5F58C9FC54B}"/>
              </a:ext>
            </a:extLst>
          </p:cNvPr>
          <p:cNvSpPr txBox="1"/>
          <p:nvPr/>
        </p:nvSpPr>
        <p:spPr>
          <a:xfrm>
            <a:off x="3727376" y="324024"/>
            <a:ext cx="30243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CARTA ENTREGA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940803"/>
            <a:ext cx="8229600" cy="10720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8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Obligatoriamente se deberá entregar el siguiente formato: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46841" y="7272750"/>
            <a:ext cx="9002112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>
                <a:latin typeface="Arial" panose="020B0604020202020204" pitchFamily="34" charset="0"/>
                <a:cs typeface="Arial" panose="020B0604020202020204" pitchFamily="34" charset="0"/>
              </a:rPr>
              <a:t>NOTA: Descargar el documento PDF.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206" y="1906782"/>
            <a:ext cx="6162675" cy="5267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18941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99DE35E-18D4-5846-8B7A-55070928D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6" name="3 CuadroTexto">
            <a:extLst>
              <a:ext uri="{FF2B5EF4-FFF2-40B4-BE49-F238E27FC236}">
                <a16:creationId xmlns:a16="http://schemas.microsoft.com/office/drawing/2014/main" id="{4F7EAB14-9C67-0F4D-9FBA-23AEE5278694}"/>
              </a:ext>
            </a:extLst>
          </p:cNvPr>
          <p:cNvSpPr txBox="1"/>
          <p:nvPr/>
        </p:nvSpPr>
        <p:spPr>
          <a:xfrm>
            <a:off x="1500808" y="423198"/>
            <a:ext cx="19442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Formato </a:t>
            </a:r>
            <a:r>
              <a:rPr lang="es-MX" sz="1333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</a:t>
            </a:r>
            <a:r>
              <a:rPr lang="es-MX" sz="1333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DEV 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CE3A8D-D615-B441-B211-3762FB9486E3}"/>
              </a:ext>
            </a:extLst>
          </p:cNvPr>
          <p:cNvSpPr txBox="1"/>
          <p:nvPr/>
        </p:nvSpPr>
        <p:spPr>
          <a:xfrm>
            <a:off x="3727375" y="324024"/>
            <a:ext cx="603208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FORMATOS</a:t>
            </a:r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DESCARGAR </a:t>
            </a:r>
          </a:p>
        </p:txBody>
      </p:sp>
      <p:sp>
        <p:nvSpPr>
          <p:cNvPr id="8" name="1 CuadroTexto"/>
          <p:cNvSpPr txBox="1"/>
          <p:nvPr/>
        </p:nvSpPr>
        <p:spPr>
          <a:xfrm>
            <a:off x="1819000" y="2441955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4400" b="1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9" name="7 CuadroTexto"/>
          <p:cNvSpPr txBox="1"/>
          <p:nvPr/>
        </p:nvSpPr>
        <p:spPr>
          <a:xfrm>
            <a:off x="593287" y="5395994"/>
            <a:ext cx="2079426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400" b="1" i="1" dirty="0"/>
              <a:t>NOTA: Descargar los documentos según corresponda.</a:t>
            </a:r>
          </a:p>
        </p:txBody>
      </p:sp>
      <p:sp>
        <p:nvSpPr>
          <p:cNvPr id="14" name="Flecha izquierda 13"/>
          <p:cNvSpPr/>
          <p:nvPr/>
        </p:nvSpPr>
        <p:spPr>
          <a:xfrm rot="10800000">
            <a:off x="2939509" y="5316474"/>
            <a:ext cx="865856" cy="299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Flecha izquierda 14"/>
          <p:cNvSpPr/>
          <p:nvPr/>
        </p:nvSpPr>
        <p:spPr>
          <a:xfrm>
            <a:off x="2672713" y="4246009"/>
            <a:ext cx="501302" cy="2232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81" y="1184339"/>
            <a:ext cx="8914238" cy="3996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Flecha izquierda 15"/>
          <p:cNvSpPr/>
          <p:nvPr/>
        </p:nvSpPr>
        <p:spPr>
          <a:xfrm rot="8346291">
            <a:off x="3548446" y="3339924"/>
            <a:ext cx="695344" cy="2873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Flecha izquierda 12"/>
          <p:cNvSpPr/>
          <p:nvPr/>
        </p:nvSpPr>
        <p:spPr>
          <a:xfrm>
            <a:off x="2472916" y="4310150"/>
            <a:ext cx="870494" cy="3104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Flecha izquierda 9"/>
          <p:cNvSpPr/>
          <p:nvPr/>
        </p:nvSpPr>
        <p:spPr>
          <a:xfrm rot="20930314">
            <a:off x="2225361" y="1128390"/>
            <a:ext cx="812808" cy="2148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Flecha izquierda 16"/>
          <p:cNvSpPr/>
          <p:nvPr/>
        </p:nvSpPr>
        <p:spPr>
          <a:xfrm rot="10800000">
            <a:off x="2996727" y="6012744"/>
            <a:ext cx="865856" cy="299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Flecha izquierda 17"/>
          <p:cNvSpPr/>
          <p:nvPr/>
        </p:nvSpPr>
        <p:spPr>
          <a:xfrm rot="10800000">
            <a:off x="2985968" y="6390501"/>
            <a:ext cx="865856" cy="299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Flecha izquierda 18"/>
          <p:cNvSpPr/>
          <p:nvPr/>
        </p:nvSpPr>
        <p:spPr>
          <a:xfrm rot="10800000">
            <a:off x="2996727" y="6768113"/>
            <a:ext cx="865856" cy="299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6118" y="4736669"/>
            <a:ext cx="4159046" cy="2680406"/>
          </a:xfrm>
          <a:prstGeom prst="rect">
            <a:avLst/>
          </a:prstGeom>
        </p:spPr>
      </p:pic>
      <p:sp>
        <p:nvSpPr>
          <p:cNvPr id="20" name="Flecha izquierda 19"/>
          <p:cNvSpPr/>
          <p:nvPr/>
        </p:nvSpPr>
        <p:spPr>
          <a:xfrm rot="10800000">
            <a:off x="2963190" y="5661956"/>
            <a:ext cx="865856" cy="299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Flecha izquierda 20"/>
          <p:cNvSpPr/>
          <p:nvPr/>
        </p:nvSpPr>
        <p:spPr>
          <a:xfrm rot="10800000">
            <a:off x="2984886" y="7081451"/>
            <a:ext cx="865856" cy="299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3753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19F104-892F-2E43-A08D-81ECDF9642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6" name="3 CuadroTexto">
            <a:extLst>
              <a:ext uri="{FF2B5EF4-FFF2-40B4-BE49-F238E27FC236}">
                <a16:creationId xmlns:a16="http://schemas.microsoft.com/office/drawing/2014/main" id="{A9893B56-8B9B-1E48-9328-44D445F1BE65}"/>
              </a:ext>
            </a:extLst>
          </p:cNvPr>
          <p:cNvSpPr txBox="1"/>
          <p:nvPr/>
        </p:nvSpPr>
        <p:spPr>
          <a:xfrm>
            <a:off x="1500808" y="423198"/>
            <a:ext cx="19442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 FO DEV 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72924E-534B-0042-8FF6-D5F58C9FC54B}"/>
              </a:ext>
            </a:extLst>
          </p:cNvPr>
          <p:cNvSpPr txBox="1"/>
          <p:nvPr/>
        </p:nvSpPr>
        <p:spPr>
          <a:xfrm>
            <a:off x="3727376" y="324024"/>
            <a:ext cx="52583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 RETROALIMENTACIÓN</a:t>
            </a:r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742141"/>
              </p:ext>
            </p:extLst>
          </p:nvPr>
        </p:nvGraphicFramePr>
        <p:xfrm>
          <a:off x="1232574" y="927236"/>
          <a:ext cx="7593251" cy="6638580"/>
        </p:xfrm>
        <a:graphic>
          <a:graphicData uri="http://schemas.openxmlformats.org/drawingml/2006/table">
            <a:tbl>
              <a:tblPr/>
              <a:tblGrid>
                <a:gridCol w="191008">
                  <a:extLst>
                    <a:ext uri="{9D8B030D-6E8A-4147-A177-3AD203B41FA5}">
                      <a16:colId xmlns:a16="http://schemas.microsoft.com/office/drawing/2014/main" val="1307215835"/>
                    </a:ext>
                  </a:extLst>
                </a:gridCol>
                <a:gridCol w="3296961">
                  <a:extLst>
                    <a:ext uri="{9D8B030D-6E8A-4147-A177-3AD203B41FA5}">
                      <a16:colId xmlns:a16="http://schemas.microsoft.com/office/drawing/2014/main" val="2681091261"/>
                    </a:ext>
                  </a:extLst>
                </a:gridCol>
                <a:gridCol w="406929">
                  <a:extLst>
                    <a:ext uri="{9D8B030D-6E8A-4147-A177-3AD203B41FA5}">
                      <a16:colId xmlns:a16="http://schemas.microsoft.com/office/drawing/2014/main" val="4154581"/>
                    </a:ext>
                  </a:extLst>
                </a:gridCol>
                <a:gridCol w="398624">
                  <a:extLst>
                    <a:ext uri="{9D8B030D-6E8A-4147-A177-3AD203B41FA5}">
                      <a16:colId xmlns:a16="http://schemas.microsoft.com/office/drawing/2014/main" val="3032855996"/>
                    </a:ext>
                  </a:extLst>
                </a:gridCol>
                <a:gridCol w="3299729">
                  <a:extLst>
                    <a:ext uri="{9D8B030D-6E8A-4147-A177-3AD203B41FA5}">
                      <a16:colId xmlns:a16="http://schemas.microsoft.com/office/drawing/2014/main" val="3173115112"/>
                    </a:ext>
                  </a:extLst>
                </a:gridCol>
              </a:tblGrid>
              <a:tr h="20819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RETROALIMENTACIÓN MEMORIA TÉCNICA</a:t>
                      </a:r>
                    </a:p>
                  </a:txBody>
                  <a:tcPr marL="5284" marR="5284" marT="5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15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745839"/>
                  </a:ext>
                </a:extLst>
              </a:tr>
              <a:tr h="140555">
                <a:tc gridSpan="5">
                  <a:txBody>
                    <a:bodyPr/>
                    <a:lstStyle/>
                    <a:p>
                      <a:pPr algn="ctr" fontAlgn="ctr"/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436429"/>
                  </a:ext>
                </a:extLst>
              </a:tr>
              <a:tr h="116249">
                <a:tc>
                  <a:txBody>
                    <a:bodyPr/>
                    <a:lstStyle/>
                    <a:p>
                      <a:pPr algn="ctr" fontAlgn="ctr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EVENTO:</a:t>
                      </a:r>
                    </a:p>
                  </a:txBody>
                  <a:tcPr marL="5284" marR="5284" marT="5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807726"/>
                  </a:ext>
                </a:extLst>
              </a:tr>
              <a:tr h="116249">
                <a:tc>
                  <a:txBody>
                    <a:bodyPr/>
                    <a:lstStyle/>
                    <a:p>
                      <a:pPr algn="ctr" fontAlgn="ctr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REGIÓN:</a:t>
                      </a:r>
                    </a:p>
                  </a:txBody>
                  <a:tcPr marL="5284" marR="5284" marT="5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868398"/>
                  </a:ext>
                </a:extLst>
              </a:tr>
              <a:tr h="116249">
                <a:tc>
                  <a:txBody>
                    <a:bodyPr/>
                    <a:lstStyle/>
                    <a:p>
                      <a:pPr algn="ctr" fontAlgn="ctr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IES SEDE:</a:t>
                      </a:r>
                    </a:p>
                  </a:txBody>
                  <a:tcPr marL="5284" marR="5284" marT="5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339386"/>
                  </a:ext>
                </a:extLst>
              </a:tr>
              <a:tr h="116249">
                <a:tc>
                  <a:txBody>
                    <a:bodyPr/>
                    <a:lstStyle/>
                    <a:p>
                      <a:pPr algn="ctr" fontAlgn="ctr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LUGAR Y FECHA:</a:t>
                      </a:r>
                    </a:p>
                  </a:txBody>
                  <a:tcPr marL="5284" marR="5284" marT="5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803904"/>
                  </a:ext>
                </a:extLst>
              </a:tr>
              <a:tr h="105681">
                <a:tc>
                  <a:txBody>
                    <a:bodyPr/>
                    <a:lstStyle/>
                    <a:p>
                      <a:pPr algn="ctr" fontAlgn="ctr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249580"/>
                  </a:ext>
                </a:extLst>
              </a:tr>
              <a:tr h="1109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ELEMENTOS: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CONTIENE: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CORRECCIONES U OBSERVACIONES: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730083"/>
                  </a:ext>
                </a:extLst>
              </a:tr>
              <a:tr h="1109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314494"/>
                  </a:ext>
                </a:extLst>
              </a:tr>
              <a:tr h="1109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PORTADA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035476"/>
                  </a:ext>
                </a:extLst>
              </a:tr>
              <a:tr h="1109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ÍNDICE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232928"/>
                  </a:ext>
                </a:extLst>
              </a:tr>
              <a:tr h="1109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BIENVENIDA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089698"/>
                  </a:ext>
                </a:extLst>
              </a:tr>
              <a:tr h="1109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CONVOCATORIA OFICIAL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949695"/>
                  </a:ext>
                </a:extLst>
              </a:tr>
              <a:tr h="1109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CRONOGRAMA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184250"/>
                  </a:ext>
                </a:extLst>
              </a:tr>
              <a:tr h="1109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ORGANIGRAMA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578970"/>
                  </a:ext>
                </a:extLst>
              </a:tr>
              <a:tr h="1109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DIRECTORIO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13033"/>
                  </a:ext>
                </a:extLst>
              </a:tr>
              <a:tr h="1109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INSTALACIONES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601496"/>
                  </a:ext>
                </a:extLst>
              </a:tr>
              <a:tr h="1109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HOTEL (ES) SEDE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4637826"/>
                  </a:ext>
                </a:extLst>
              </a:tr>
              <a:tr h="1109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MINUTA JUNTA TÉCNICA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704928"/>
                  </a:ext>
                </a:extLst>
              </a:tr>
              <a:tr h="1109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CARTAS ACREDITACIÓN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249597"/>
                  </a:ext>
                </a:extLst>
              </a:tr>
              <a:tr h="1109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LISTADO IES PARTICIPANTES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416229"/>
                  </a:ext>
                </a:extLst>
              </a:tr>
              <a:tr h="1109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LISTADO GENERAL DE PARTICIPANTES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159559"/>
                  </a:ext>
                </a:extLst>
              </a:tr>
              <a:tr h="1109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CÉDULAS DE INSCRIPCIÓN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433802"/>
                  </a:ext>
                </a:extLst>
              </a:tr>
              <a:tr h="1109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PROGRAMAS O ROLES DE COMPETENCIA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715531"/>
                  </a:ext>
                </a:extLst>
              </a:tr>
              <a:tr h="1109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CUADROS DE CONCENTRACIÓN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335814"/>
                  </a:ext>
                </a:extLst>
              </a:tr>
              <a:tr h="1109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GRÁFICAS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304936"/>
                  </a:ext>
                </a:extLst>
              </a:tr>
              <a:tr h="1109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CLASIFICACIÓN FINAL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220966"/>
                  </a:ext>
                </a:extLst>
              </a:tr>
              <a:tr h="1109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CLASIFICADOS A UN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357227"/>
                  </a:ext>
                </a:extLst>
              </a:tr>
              <a:tr h="1109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PUNTUACIÓN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57963"/>
                  </a:ext>
                </a:extLst>
              </a:tr>
              <a:tr h="1109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HOJAS DE ANOTACIÓN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159617"/>
                  </a:ext>
                </a:extLst>
              </a:tr>
              <a:tr h="1109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FOTOGRAFÍAS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260229"/>
                  </a:ext>
                </a:extLst>
              </a:tr>
              <a:tr h="1109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LISTADO GENERAL DE IES PARTICIPANTES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268429"/>
                  </a:ext>
                </a:extLst>
              </a:tr>
              <a:tr h="1109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TABLA PUNTUACIÓN GENERAL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078285"/>
                  </a:ext>
                </a:extLst>
              </a:tr>
              <a:tr h="1109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MEDALLERO POR DISCIPLINA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728727"/>
                  </a:ext>
                </a:extLst>
              </a:tr>
              <a:tr h="1109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MEDALLERO GENERAL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013322"/>
                  </a:ext>
                </a:extLst>
              </a:tr>
              <a:tr h="1109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CONCENTRADO DE PARTICIPANTES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287932"/>
                  </a:ext>
                </a:extLst>
              </a:tr>
              <a:tr h="1109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PRENSA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554349"/>
                  </a:ext>
                </a:extLst>
              </a:tr>
              <a:tr h="1109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PROTOCOLO SANITARIO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173233"/>
                  </a:ext>
                </a:extLst>
              </a:tr>
              <a:tr h="1109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PRUEBAS SEROLÓGICAS COVID 19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670167"/>
                  </a:ext>
                </a:extLst>
              </a:tr>
              <a:tr h="1109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CARTAS DE ACATAMIENTO DE MEDIDAS SANITARIAS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340938"/>
                  </a:ext>
                </a:extLst>
              </a:tr>
              <a:tr h="1109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PRESENTACIÓN DIGITAL Y FÍSICA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772525"/>
                  </a:ext>
                </a:extLst>
              </a:tr>
              <a:tr h="1109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CARTA AVAL DE ENTREGA FIRMADA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84" marR="5284" marT="5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608000"/>
                  </a:ext>
                </a:extLst>
              </a:tr>
              <a:tr h="105681">
                <a:tc>
                  <a:txBody>
                    <a:bodyPr/>
                    <a:lstStyle/>
                    <a:p>
                      <a:pPr algn="ctr" fontAlgn="ctr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302326"/>
                  </a:ext>
                </a:extLst>
              </a:tr>
              <a:tr h="110965">
                <a:tc>
                  <a:txBody>
                    <a:bodyPr/>
                    <a:lstStyle/>
                    <a:p>
                      <a:pPr algn="ctr" fontAlgn="ctr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284" marR="5284" marT="5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880122"/>
                  </a:ext>
                </a:extLst>
              </a:tr>
              <a:tr h="110965">
                <a:tc>
                  <a:txBody>
                    <a:bodyPr/>
                    <a:lstStyle/>
                    <a:p>
                      <a:pPr algn="ctr" fontAlgn="ctr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REVISIÓN:</a:t>
                      </a:r>
                    </a:p>
                  </a:txBody>
                  <a:tcPr marL="5284" marR="5284" marT="5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045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6239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5F7C1B-E1CC-274C-8561-4600A38034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6" name="3 CuadroTexto">
            <a:extLst>
              <a:ext uri="{FF2B5EF4-FFF2-40B4-BE49-F238E27FC236}">
                <a16:creationId xmlns:a16="http://schemas.microsoft.com/office/drawing/2014/main" id="{A9893B56-8B9B-1E48-9328-44D445F1BE65}"/>
              </a:ext>
            </a:extLst>
          </p:cNvPr>
          <p:cNvSpPr txBox="1"/>
          <p:nvPr/>
        </p:nvSpPr>
        <p:spPr>
          <a:xfrm>
            <a:off x="1500808" y="423198"/>
            <a:ext cx="19442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 FO DEV 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72924E-534B-0042-8FF6-D5F58C9FC54B}"/>
              </a:ext>
            </a:extLst>
          </p:cNvPr>
          <p:cNvSpPr txBox="1"/>
          <p:nvPr/>
        </p:nvSpPr>
        <p:spPr>
          <a:xfrm>
            <a:off x="3727376" y="324024"/>
            <a:ext cx="30243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ENTREGA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98354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MX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La Memoria Técnica deberá ser entregada en digital y físico (carpeta o engargolada) ordenada por disciplina en </a:t>
            </a:r>
            <a:r>
              <a:rPr lang="es-MX" dirty="0" err="1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órden</a:t>
            </a:r>
            <a:r>
              <a:rPr lang="es-MX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alfabético.</a:t>
            </a:r>
          </a:p>
          <a:p>
            <a:pPr marL="0" indent="0" algn="ctr">
              <a:buNone/>
            </a:pPr>
            <a:endParaRPr lang="es-MX" dirty="0"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Deberá incluir Memoria Fotográfica Digital de todo el Evento</a:t>
            </a:r>
          </a:p>
          <a:p>
            <a:pPr marL="0" indent="0" algn="ctr">
              <a:buNone/>
            </a:pPr>
            <a:r>
              <a:rPr lang="es-MX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(CD o USB)</a:t>
            </a:r>
          </a:p>
        </p:txBody>
      </p:sp>
    </p:spTree>
    <p:extLst>
      <p:ext uri="{BB962C8B-B14F-4D97-AF65-F5344CB8AC3E}">
        <p14:creationId xmlns:p14="http://schemas.microsoft.com/office/powerpoint/2010/main" val="666526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B6494D-D3FE-524F-AF40-BDF4C74327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6" name="3 CuadroTexto">
            <a:extLst>
              <a:ext uri="{FF2B5EF4-FFF2-40B4-BE49-F238E27FC236}">
                <a16:creationId xmlns:a16="http://schemas.microsoft.com/office/drawing/2014/main" id="{79DA8CFB-C34C-5F4C-BA4E-5BD4536954C2}"/>
              </a:ext>
            </a:extLst>
          </p:cNvPr>
          <p:cNvSpPr txBox="1"/>
          <p:nvPr/>
        </p:nvSpPr>
        <p:spPr>
          <a:xfrm>
            <a:off x="1500808" y="423198"/>
            <a:ext cx="19442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 FO DEV 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8661D7-A170-CF43-ABE8-524626FF8E3B}"/>
              </a:ext>
            </a:extLst>
          </p:cNvPr>
          <p:cNvSpPr txBox="1"/>
          <p:nvPr/>
        </p:nvSpPr>
        <p:spPr>
          <a:xfrm>
            <a:off x="3727376" y="324024"/>
            <a:ext cx="30243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BIENVENIDA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572816" y="3162925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MENSAJE DEL RECTOR Y/O DIRECTOR</a:t>
            </a:r>
          </a:p>
        </p:txBody>
      </p:sp>
    </p:spTree>
    <p:extLst>
      <p:ext uri="{BB962C8B-B14F-4D97-AF65-F5344CB8AC3E}">
        <p14:creationId xmlns:p14="http://schemas.microsoft.com/office/powerpoint/2010/main" val="3434006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EEDEEA-7093-3C42-A0B0-546B7AE808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6" name="3 CuadroTexto">
            <a:extLst>
              <a:ext uri="{FF2B5EF4-FFF2-40B4-BE49-F238E27FC236}">
                <a16:creationId xmlns:a16="http://schemas.microsoft.com/office/drawing/2014/main" id="{BCB5A34C-9EAB-7E41-BFED-C8C7EE122540}"/>
              </a:ext>
            </a:extLst>
          </p:cNvPr>
          <p:cNvSpPr txBox="1"/>
          <p:nvPr/>
        </p:nvSpPr>
        <p:spPr>
          <a:xfrm>
            <a:off x="1500808" y="423198"/>
            <a:ext cx="19442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 FO DEV 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E69B50-5CF6-FC4B-B02A-75DEB3D7873E}"/>
              </a:ext>
            </a:extLst>
          </p:cNvPr>
          <p:cNvSpPr txBox="1"/>
          <p:nvPr/>
        </p:nvSpPr>
        <p:spPr>
          <a:xfrm>
            <a:off x="3727376" y="324024"/>
            <a:ext cx="30243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CONVOCATORIA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054395" y="2686894"/>
            <a:ext cx="63702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OFICIAL FIRMADA POR LAS AUTORIDADES CORRESPONDIENTES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5BAB66-6C54-D64A-8594-A445CA0855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6" name="3 CuadroTexto">
            <a:extLst>
              <a:ext uri="{FF2B5EF4-FFF2-40B4-BE49-F238E27FC236}">
                <a16:creationId xmlns:a16="http://schemas.microsoft.com/office/drawing/2014/main" id="{981019A2-678E-E949-9E78-A87F6EF45EE2}"/>
              </a:ext>
            </a:extLst>
          </p:cNvPr>
          <p:cNvSpPr txBox="1"/>
          <p:nvPr/>
        </p:nvSpPr>
        <p:spPr>
          <a:xfrm>
            <a:off x="1500808" y="423198"/>
            <a:ext cx="19442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 FO DEV 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519A9-8B14-C44A-9D0A-12FBDA3D06A7}"/>
              </a:ext>
            </a:extLst>
          </p:cNvPr>
          <p:cNvSpPr txBox="1"/>
          <p:nvPr/>
        </p:nvSpPr>
        <p:spPr>
          <a:xfrm>
            <a:off x="3727376" y="324024"/>
            <a:ext cx="52007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CRONOGRAMA OFICIAL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195059" y="3162925"/>
            <a:ext cx="56682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CRONOGRAMA DEL EVENTO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E779C5-6F03-B846-8096-6139DCF666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6" name="3 CuadroTexto">
            <a:extLst>
              <a:ext uri="{FF2B5EF4-FFF2-40B4-BE49-F238E27FC236}">
                <a16:creationId xmlns:a16="http://schemas.microsoft.com/office/drawing/2014/main" id="{4F7EAB14-9C67-0F4D-9FBA-23AEE5278694}"/>
              </a:ext>
            </a:extLst>
          </p:cNvPr>
          <p:cNvSpPr txBox="1"/>
          <p:nvPr/>
        </p:nvSpPr>
        <p:spPr>
          <a:xfrm>
            <a:off x="1500808" y="423198"/>
            <a:ext cx="19442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 FO DEV 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CE3A8D-D615-B441-B211-3762FB9486E3}"/>
              </a:ext>
            </a:extLst>
          </p:cNvPr>
          <p:cNvSpPr txBox="1"/>
          <p:nvPr/>
        </p:nvSpPr>
        <p:spPr>
          <a:xfrm>
            <a:off x="3727376" y="324024"/>
            <a:ext cx="30243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ORGANIGRAMA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FF95EC-956E-4E4B-A3B9-B023E43C64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9" name="3 CuadroTexto">
            <a:extLst>
              <a:ext uri="{FF2B5EF4-FFF2-40B4-BE49-F238E27FC236}">
                <a16:creationId xmlns:a16="http://schemas.microsoft.com/office/drawing/2014/main" id="{111549BE-0AEC-CE40-B7B3-5A0B085DBD6B}"/>
              </a:ext>
            </a:extLst>
          </p:cNvPr>
          <p:cNvSpPr txBox="1"/>
          <p:nvPr/>
        </p:nvSpPr>
        <p:spPr>
          <a:xfrm>
            <a:off x="1500808" y="423198"/>
            <a:ext cx="19442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 FO DEV 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24F70B-A0C5-4240-B348-42FB0C0208E2}"/>
              </a:ext>
            </a:extLst>
          </p:cNvPr>
          <p:cNvSpPr txBox="1"/>
          <p:nvPr/>
        </p:nvSpPr>
        <p:spPr>
          <a:xfrm>
            <a:off x="3727376" y="324024"/>
            <a:ext cx="30243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DIRECTORIO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212776" y="2147262"/>
            <a:ext cx="76328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DIRECTORIO DEL ÁREA TÉCNICA</a:t>
            </a:r>
          </a:p>
          <a:p>
            <a:pPr algn="ctr"/>
            <a:endParaRPr lang="es-MX" sz="4400" dirty="0"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(Disciplina, nombre completo, teléfono y correo electrónico) </a:t>
            </a:r>
          </a:p>
        </p:txBody>
      </p:sp>
    </p:spTree>
    <p:extLst>
      <p:ext uri="{BB962C8B-B14F-4D97-AF65-F5344CB8AC3E}">
        <p14:creationId xmlns:p14="http://schemas.microsoft.com/office/powerpoint/2010/main" val="1532832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9E90D7-9E7B-4D4C-BBBE-8D5CE451F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6" name="3 CuadroTexto">
            <a:extLst>
              <a:ext uri="{FF2B5EF4-FFF2-40B4-BE49-F238E27FC236}">
                <a16:creationId xmlns:a16="http://schemas.microsoft.com/office/drawing/2014/main" id="{7DB87E08-827B-A34B-8562-45D2225096BB}"/>
              </a:ext>
            </a:extLst>
          </p:cNvPr>
          <p:cNvSpPr txBox="1"/>
          <p:nvPr/>
        </p:nvSpPr>
        <p:spPr>
          <a:xfrm>
            <a:off x="1500808" y="423198"/>
            <a:ext cx="19442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Formato FO DEV 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A53991-7BB7-F84C-BD71-F77A744EA0CF}"/>
              </a:ext>
            </a:extLst>
          </p:cNvPr>
          <p:cNvSpPr txBox="1"/>
          <p:nvPr/>
        </p:nvSpPr>
        <p:spPr>
          <a:xfrm>
            <a:off x="3727376" y="324024"/>
            <a:ext cx="30243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INSTALACIONES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140768" y="2590058"/>
            <a:ext cx="77048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INSTALACIONES DEPORTIVAS</a:t>
            </a:r>
          </a:p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sz="44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(Disciplina, nombre, dirección y fotografía)</a:t>
            </a:r>
          </a:p>
        </p:txBody>
      </p:sp>
    </p:spTree>
    <p:extLst>
      <p:ext uri="{BB962C8B-B14F-4D97-AF65-F5344CB8AC3E}">
        <p14:creationId xmlns:p14="http://schemas.microsoft.com/office/powerpoint/2010/main" val="24263840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39958</TotalTime>
  <Words>3042</Words>
  <Application>Microsoft Office PowerPoint</Application>
  <PresentationFormat>Personalizado</PresentationFormat>
  <Paragraphs>2014</Paragraphs>
  <Slides>38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4" baseType="lpstr">
      <vt:lpstr>Arial</vt:lpstr>
      <vt:lpstr>Calibri</vt:lpstr>
      <vt:lpstr>Helvetica Neue</vt:lpstr>
      <vt:lpstr>Helvetica Neue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juan</dc:creator>
  <cp:keywords/>
  <dc:description/>
  <cp:lastModifiedBy>Usuario de Windows</cp:lastModifiedBy>
  <cp:revision>121</cp:revision>
  <cp:lastPrinted>2013-03-01T00:42:18Z</cp:lastPrinted>
  <dcterms:created xsi:type="dcterms:W3CDTF">2008-06-24T14:28:54Z</dcterms:created>
  <dcterms:modified xsi:type="dcterms:W3CDTF">2022-03-18T00:47:27Z</dcterms:modified>
  <cp:category/>
</cp:coreProperties>
</file>